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8" r:id="rId3"/>
    <p:sldId id="271" r:id="rId4"/>
    <p:sldId id="269" r:id="rId5"/>
    <p:sldId id="275" r:id="rId6"/>
    <p:sldId id="264" r:id="rId7"/>
    <p:sldId id="265" r:id="rId8"/>
    <p:sldId id="266" r:id="rId9"/>
    <p:sldId id="267" r:id="rId10"/>
    <p:sldId id="268" r:id="rId11"/>
  </p:sldIdLst>
  <p:sldSz cx="9144000" cy="6858000" type="screen4x3"/>
  <p:notesSz cx="6735763" cy="9866313"/>
  <p:embeddedFontLst>
    <p:embeddedFont>
      <p:font typeface="Nanum Gothic" panose="020B0600000101010101" charset="-127"/>
      <p:regular r:id="rId13"/>
      <p:bold r:id="rId14"/>
    </p:embeddedFont>
    <p:embeddedFont>
      <p:font typeface="NanumGothic ExtraBold" panose="020B0600000101010101" charset="-127"/>
      <p:bold r:id="rId15"/>
    </p:embeddedFont>
    <p:embeddedFont>
      <p:font typeface="나눔고딕 ExtraBold" panose="020B0600000101010101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4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A4A3A4"/>
          </p15:clr>
        </p15:guide>
        <p15:guide id="4" orient="horz" pos="4319">
          <p15:clr>
            <a:srgbClr val="A4A3A4"/>
          </p15:clr>
        </p15:guide>
        <p15:guide id="5" pos="5375">
          <p15:clr>
            <a:srgbClr val="A4A3A4"/>
          </p15:clr>
        </p15:guide>
        <p15:guide id="6" pos="799">
          <p15:clr>
            <a:srgbClr val="A4A3A4"/>
          </p15:clr>
        </p15:guide>
        <p15:guide id="7" pos="385">
          <p15:clr>
            <a:srgbClr val="A4A3A4"/>
          </p15:clr>
        </p15:guide>
        <p15:guide id="8" orient="horz" pos="1752">
          <p15:clr>
            <a:srgbClr val="A4A3A4"/>
          </p15:clr>
        </p15:guide>
        <p15:guide id="9" pos="249">
          <p15:clr>
            <a:srgbClr val="A4A3A4"/>
          </p15:clr>
        </p15:guide>
        <p15:guide id="10" pos="5511">
          <p15:clr>
            <a:srgbClr val="A4A3A4"/>
          </p15:clr>
        </p15:guide>
        <p15:guide id="11" pos="839">
          <p15:clr>
            <a:srgbClr val="A4A3A4"/>
          </p15:clr>
        </p15:guide>
        <p15:guide id="12" pos="4967">
          <p15:clr>
            <a:srgbClr val="A4A3A4"/>
          </p15:clr>
        </p15:guide>
        <p15:guide id="13" orient="horz" pos="68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병희 김" initials="병김" lastIdx="1" clrIdx="0">
    <p:extLst>
      <p:ext uri="{19B8F6BF-5375-455C-9EA6-DF929625EA0E}">
        <p15:presenceInfo xmlns:p15="http://schemas.microsoft.com/office/powerpoint/2012/main" userId="521f6e85f0291e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D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6362" autoAdjust="0"/>
  </p:normalViewPr>
  <p:slideViewPr>
    <p:cSldViewPr snapToGrid="0">
      <p:cViewPr varScale="1">
        <p:scale>
          <a:sx n="88" d="100"/>
          <a:sy n="88" d="100"/>
        </p:scale>
        <p:origin x="90" y="228"/>
      </p:cViewPr>
      <p:guideLst>
        <p:guide orient="horz" pos="2954"/>
        <p:guide pos="2880"/>
        <p:guide pos="204"/>
        <p:guide orient="horz" pos="4319"/>
        <p:guide pos="5375"/>
        <p:guide pos="799"/>
        <p:guide pos="385"/>
        <p:guide orient="horz" pos="1752"/>
        <p:guide pos="249"/>
        <p:guide pos="5511"/>
        <p:guide pos="839"/>
        <p:guide pos="4967"/>
        <p:guide orient="horz" pos="6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5" y="2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7" y="2"/>
            <a:ext cx="291941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50938" y="1233488"/>
            <a:ext cx="4433887" cy="3325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5" y="4748215"/>
            <a:ext cx="5389562" cy="388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5" y="9371014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7" y="9371014"/>
            <a:ext cx="291941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54760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d15c9073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3488"/>
            <a:ext cx="4433887" cy="3325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4d15c9073a_0_106:notes"/>
          <p:cNvSpPr txBox="1">
            <a:spLocks noGrp="1"/>
          </p:cNvSpPr>
          <p:nvPr>
            <p:ph type="body" idx="1"/>
          </p:nvPr>
        </p:nvSpPr>
        <p:spPr>
          <a:xfrm>
            <a:off x="673105" y="4748215"/>
            <a:ext cx="53895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g4d15c9073a_0_106:notes"/>
          <p:cNvSpPr txBox="1">
            <a:spLocks noGrp="1"/>
          </p:cNvSpPr>
          <p:nvPr>
            <p:ph type="sldNum" idx="12"/>
          </p:nvPr>
        </p:nvSpPr>
        <p:spPr>
          <a:xfrm>
            <a:off x="3814767" y="9371014"/>
            <a:ext cx="29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15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3488"/>
            <a:ext cx="4433887" cy="3325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73105" y="4748215"/>
            <a:ext cx="5389562" cy="388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2:notes"/>
          <p:cNvSpPr txBox="1">
            <a:spLocks noGrp="1"/>
          </p:cNvSpPr>
          <p:nvPr>
            <p:ph type="sldNum" idx="12"/>
          </p:nvPr>
        </p:nvSpPr>
        <p:spPr>
          <a:xfrm>
            <a:off x="3814767" y="9371014"/>
            <a:ext cx="291941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4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3488"/>
            <a:ext cx="4433887" cy="3325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8:notes"/>
          <p:cNvSpPr txBox="1">
            <a:spLocks noGrp="1"/>
          </p:cNvSpPr>
          <p:nvPr>
            <p:ph type="body" idx="1"/>
          </p:nvPr>
        </p:nvSpPr>
        <p:spPr>
          <a:xfrm>
            <a:off x="673105" y="4748215"/>
            <a:ext cx="5389562" cy="388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/>
          <a:p>
            <a:pPr marL="0" marR="0" lvl="0" indent="0" algn="l" rtl="0">
              <a:lnSpc>
                <a:spcPct val="10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 이용 고객의 출입 정보 분석을 통한 마케팅 강화</a:t>
            </a:r>
            <a:endParaRPr lang="ko-KR" altLang="en-US" dirty="0"/>
          </a:p>
        </p:txBody>
      </p:sp>
      <p:sp>
        <p:nvSpPr>
          <p:cNvPr id="406" name="Google Shape;406;p8:notes"/>
          <p:cNvSpPr txBox="1">
            <a:spLocks noGrp="1"/>
          </p:cNvSpPr>
          <p:nvPr>
            <p:ph type="sldNum" idx="12"/>
          </p:nvPr>
        </p:nvSpPr>
        <p:spPr>
          <a:xfrm>
            <a:off x="3814767" y="9371014"/>
            <a:ext cx="291941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2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14083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3488"/>
            <a:ext cx="4433887" cy="3325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8:notes"/>
          <p:cNvSpPr txBox="1">
            <a:spLocks noGrp="1"/>
          </p:cNvSpPr>
          <p:nvPr>
            <p:ph type="body" idx="1"/>
          </p:nvPr>
        </p:nvSpPr>
        <p:spPr>
          <a:xfrm>
            <a:off x="673105" y="4748215"/>
            <a:ext cx="5389562" cy="388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상: 실제 구현 사례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중(오렌지 바): 제공할 수 있는 장점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하: 활용 가능성</a:t>
            </a:r>
            <a:endParaRPr dirty="0"/>
          </a:p>
        </p:txBody>
      </p:sp>
      <p:sp>
        <p:nvSpPr>
          <p:cNvPr id="406" name="Google Shape;406;p8:notes"/>
          <p:cNvSpPr txBox="1">
            <a:spLocks noGrp="1"/>
          </p:cNvSpPr>
          <p:nvPr>
            <p:ph type="sldNum" idx="12"/>
          </p:nvPr>
        </p:nvSpPr>
        <p:spPr>
          <a:xfrm>
            <a:off x="3814767" y="9371014"/>
            <a:ext cx="291941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2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1832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3488"/>
            <a:ext cx="4433887" cy="3325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9:notes"/>
          <p:cNvSpPr txBox="1">
            <a:spLocks noGrp="1"/>
          </p:cNvSpPr>
          <p:nvPr>
            <p:ph type="body" idx="1"/>
          </p:nvPr>
        </p:nvSpPr>
        <p:spPr>
          <a:xfrm>
            <a:off x="673105" y="4748215"/>
            <a:ext cx="5389562" cy="388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상: 실제 구현 사례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중(오렌지 바): 제공할 수 있는 장점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하: 활용 가능성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9:notes"/>
          <p:cNvSpPr txBox="1">
            <a:spLocks noGrp="1"/>
          </p:cNvSpPr>
          <p:nvPr>
            <p:ph type="sldNum" idx="12"/>
          </p:nvPr>
        </p:nvSpPr>
        <p:spPr>
          <a:xfrm>
            <a:off x="3814767" y="9371014"/>
            <a:ext cx="291941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2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1450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3488"/>
            <a:ext cx="4433887" cy="3325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10:notes"/>
          <p:cNvSpPr txBox="1">
            <a:spLocks noGrp="1"/>
          </p:cNvSpPr>
          <p:nvPr>
            <p:ph type="body" idx="1"/>
          </p:nvPr>
        </p:nvSpPr>
        <p:spPr>
          <a:xfrm>
            <a:off x="673105" y="4748215"/>
            <a:ext cx="5389562" cy="388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/>
          <a:p>
            <a:pPr marL="177800" lvl="0" indent="-17780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Authoring Aids: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Automatically generate text content associated with photos, or suggest candidate content elements. News articles, blog posts, parenting diary</a:t>
            </a:r>
          </a:p>
          <a:p>
            <a:pPr marL="177800" lvl="0" indent="-177800"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Creative Aids: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These are aids that suggest various phrases linked to pictures. Advertising copywriter, film / game production, YouTube creators</a:t>
            </a:r>
          </a:p>
          <a:p>
            <a:pPr marL="177800" lvl="0" indent="-177800">
              <a:spcBef>
                <a:spcPts val="12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Smart Assistant: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Supports automation of photo-based content tasks. Community chatbot, language education, …</a:t>
            </a:r>
          </a:p>
        </p:txBody>
      </p:sp>
      <p:sp>
        <p:nvSpPr>
          <p:cNvPr id="457" name="Google Shape;457;p10:notes"/>
          <p:cNvSpPr txBox="1">
            <a:spLocks noGrp="1"/>
          </p:cNvSpPr>
          <p:nvPr>
            <p:ph type="sldNum" idx="12"/>
          </p:nvPr>
        </p:nvSpPr>
        <p:spPr>
          <a:xfrm>
            <a:off x="3814767" y="9371014"/>
            <a:ext cx="291941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2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9284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1:notes"/>
          <p:cNvSpPr txBox="1">
            <a:spLocks noGrp="1"/>
          </p:cNvSpPr>
          <p:nvPr>
            <p:ph type="body" idx="1"/>
          </p:nvPr>
        </p:nvSpPr>
        <p:spPr>
          <a:xfrm>
            <a:off x="673105" y="4748215"/>
            <a:ext cx="5389562" cy="3884613"/>
          </a:xfrm>
          <a:prstGeom prst="rect">
            <a:avLst/>
          </a:prstGeom>
        </p:spPr>
        <p:txBody>
          <a:bodyPr spcFirstLastPara="1" wrap="square" lIns="91375" tIns="45675" rIns="913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좌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) AI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비즈니스를 잘 아는 전문가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고객을 도와줄 수 있다</a:t>
            </a:r>
            <a:endParaRPr lang="en-US" altLang="ko-KR" sz="1200" b="1" i="0" u="none" strike="noStrike" cap="none" dirty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sym typeface="Malgun Gothic"/>
              </a:rPr>
              <a:t>(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sym typeface="Malgun Gothic"/>
              </a:rPr>
              <a:t>우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sym typeface="Malgun Gothic"/>
              </a:rPr>
              <a:t>) Exierience</a:t>
            </a:r>
            <a:r>
              <a:rPr lang="en-US" altLang="ko-KR" sz="1200" b="1" i="0" u="none" strike="noStrike" cap="none" baseline="0" dirty="0">
                <a:solidFill>
                  <a:schemeClr val="dk1"/>
                </a:solidFill>
                <a:effectLst/>
                <a:latin typeface="Malgun Gothic"/>
                <a:ea typeface="Malgun Gothic"/>
                <a:sym typeface="Malgun Gothic"/>
              </a:rPr>
              <a:t>, AI solution</a:t>
            </a:r>
            <a:endParaRPr dirty="0"/>
          </a:p>
        </p:txBody>
      </p:sp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3488"/>
            <a:ext cx="4433887" cy="3325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222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3488"/>
            <a:ext cx="4433887" cy="3325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12:notes"/>
          <p:cNvSpPr txBox="1">
            <a:spLocks noGrp="1"/>
          </p:cNvSpPr>
          <p:nvPr>
            <p:ph type="body" idx="1"/>
          </p:nvPr>
        </p:nvSpPr>
        <p:spPr>
          <a:xfrm>
            <a:off x="673105" y="4748215"/>
            <a:ext cx="5389562" cy="388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2:notes"/>
          <p:cNvSpPr txBox="1">
            <a:spLocks noGrp="1"/>
          </p:cNvSpPr>
          <p:nvPr>
            <p:ph type="sldNum" idx="12"/>
          </p:nvPr>
        </p:nvSpPr>
        <p:spPr>
          <a:xfrm>
            <a:off x="3814767" y="9371014"/>
            <a:ext cx="291941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49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 rot="5400000">
            <a:off x="4623594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 rot="5400000">
            <a:off x="604045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630239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3887788" y="987427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>
            <a:spLocks noGrp="1"/>
          </p:cNvSpPr>
          <p:nvPr>
            <p:ph type="pic" idx="2"/>
          </p:nvPr>
        </p:nvSpPr>
        <p:spPr>
          <a:xfrm>
            <a:off x="3887788" y="987427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surromind.a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26" Type="http://schemas.openxmlformats.org/officeDocument/2006/relationships/image" Target="../media/image35.jpg"/><Relationship Id="rId3" Type="http://schemas.openxmlformats.org/officeDocument/2006/relationships/image" Target="../media/image1.png"/><Relationship Id="rId21" Type="http://schemas.openxmlformats.org/officeDocument/2006/relationships/image" Target="../media/image30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png"/><Relationship Id="rId25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jpg"/><Relationship Id="rId20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24" Type="http://schemas.openxmlformats.org/officeDocument/2006/relationships/image" Target="../media/image33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23" Type="http://schemas.openxmlformats.org/officeDocument/2006/relationships/image" Target="../media/image32.jpg"/><Relationship Id="rId28" Type="http://schemas.openxmlformats.org/officeDocument/2006/relationships/image" Target="../media/image37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3.png"/><Relationship Id="rId9" Type="http://schemas.openxmlformats.org/officeDocument/2006/relationships/image" Target="../media/image18.jpg"/><Relationship Id="rId14" Type="http://schemas.openxmlformats.org/officeDocument/2006/relationships/image" Target="../media/image23.jpg"/><Relationship Id="rId22" Type="http://schemas.openxmlformats.org/officeDocument/2006/relationships/image" Target="../media/image31.jpg"/><Relationship Id="rId27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12" Type="http://schemas.openxmlformats.org/officeDocument/2006/relationships/image" Target="../media/image4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5" Type="http://schemas.openxmlformats.org/officeDocument/2006/relationships/image" Target="../media/image1.png"/><Relationship Id="rId10" Type="http://schemas.openxmlformats.org/officeDocument/2006/relationships/image" Target="../media/image47.png"/><Relationship Id="rId4" Type="http://schemas.openxmlformats.org/officeDocument/2006/relationships/image" Target="../media/image41.jpg"/><Relationship Id="rId9" Type="http://schemas.openxmlformats.org/officeDocument/2006/relationships/image" Target="../media/image46.jp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tmp"/><Relationship Id="rId4" Type="http://schemas.openxmlformats.org/officeDocument/2006/relationships/hyperlink" Target="http://bit.ly/albumstorytelle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67100" y="4386019"/>
            <a:ext cx="8542500" cy="13149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highlight>
                <a:srgbClr val="F8F8F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490472" y="4689475"/>
            <a:ext cx="7241715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SURROMIND ROBOTICS</a:t>
            </a:r>
            <a:endParaRPr sz="4000" dirty="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2" name="Google Shape;92;p14" descr="화면 캡처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307" y="557079"/>
            <a:ext cx="2415097" cy="64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3280425" y="3975500"/>
            <a:ext cx="52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1" dirty="0">
                <a:latin typeface="Arial"/>
                <a:ea typeface="Arial"/>
                <a:cs typeface="Arial"/>
                <a:sym typeface="Arial"/>
              </a:rPr>
              <a:t>Business Partner of Artificial Intelligence</a:t>
            </a:r>
            <a:endParaRPr sz="2000" b="1" i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0;p14">
            <a:extLst>
              <a:ext uri="{FF2B5EF4-FFF2-40B4-BE49-F238E27FC236}">
                <a16:creationId xmlns:a16="http://schemas.microsoft.com/office/drawing/2014/main" id="{EBC94E7C-D8DD-1141-966A-C38CD94BDDD6}"/>
              </a:ext>
            </a:extLst>
          </p:cNvPr>
          <p:cNvSpPr/>
          <p:nvPr/>
        </p:nvSpPr>
        <p:spPr>
          <a:xfrm>
            <a:off x="574278" y="4807871"/>
            <a:ext cx="8542500" cy="13149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highlight>
                <a:srgbClr val="F8F8F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26"/>
          <p:cNvSpPr txBox="1"/>
          <p:nvPr/>
        </p:nvSpPr>
        <p:spPr>
          <a:xfrm>
            <a:off x="7220572" y="3175412"/>
            <a:ext cx="16898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Contact</a:t>
            </a:r>
            <a:endParaRPr sz="3200" b="1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8" name="Google Shape;518;p26"/>
          <p:cNvCxnSpPr/>
          <p:nvPr/>
        </p:nvCxnSpPr>
        <p:spPr>
          <a:xfrm>
            <a:off x="6306172" y="3748497"/>
            <a:ext cx="251863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9" name="Google Shape;519;p26"/>
          <p:cNvSpPr txBox="1"/>
          <p:nvPr/>
        </p:nvSpPr>
        <p:spPr>
          <a:xfrm>
            <a:off x="4808267" y="3780016"/>
            <a:ext cx="4102191" cy="37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+82 2 872-5127</a:t>
            </a:r>
            <a:endParaRPr sz="18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26"/>
          <p:cNvSpPr txBox="1"/>
          <p:nvPr/>
        </p:nvSpPr>
        <p:spPr>
          <a:xfrm>
            <a:off x="5602149" y="5111378"/>
            <a:ext cx="341943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BC9057-A72F-4D49-8723-0E5FB4C9C881}"/>
              </a:ext>
            </a:extLst>
          </p:cNvPr>
          <p:cNvSpPr/>
          <p:nvPr/>
        </p:nvSpPr>
        <p:spPr>
          <a:xfrm>
            <a:off x="7196527" y="4388264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AU" altLang="ko-KR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http://surromind.ai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C2FBA-D444-5549-8971-DC20779B2BA4}"/>
              </a:ext>
            </a:extLst>
          </p:cNvPr>
          <p:cNvSpPr/>
          <p:nvPr/>
        </p:nvSpPr>
        <p:spPr>
          <a:xfrm>
            <a:off x="6944230" y="4155531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AU" altLang="ko-KR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contact@surromind.ai</a:t>
            </a: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8" name="Google Shape;92;p14" descr="화면 캡처">
            <a:extLst>
              <a:ext uri="{FF2B5EF4-FFF2-40B4-BE49-F238E27FC236}">
                <a16:creationId xmlns:a16="http://schemas.microsoft.com/office/drawing/2014/main" id="{91450377-FE46-614D-876A-4FEC402BDE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307" y="557079"/>
            <a:ext cx="2415097" cy="646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/>
          <p:nvPr/>
        </p:nvSpPr>
        <p:spPr>
          <a:xfrm>
            <a:off x="0" y="988729"/>
            <a:ext cx="9144000" cy="76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24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Business Partner of Artificial Intelligence </a:t>
            </a:r>
          </a:p>
        </p:txBody>
      </p:sp>
      <p:pic>
        <p:nvPicPr>
          <p:cNvPr id="191" name="Google Shape;191;p16" descr="화면 캡처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854" y="258453"/>
            <a:ext cx="1900218" cy="50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 descr="ìì¸ëì ëí ì´ë¯¸ì§ ê²ìê²°ê³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1922" y="2504879"/>
            <a:ext cx="377640" cy="391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 descr="화면 캡처"/>
          <p:cNvPicPr preferRelativeResize="0"/>
          <p:nvPr/>
        </p:nvPicPr>
        <p:blipFill rotWithShape="1">
          <a:blip r:embed="rId3">
            <a:alphaModFix/>
          </a:blip>
          <a:srcRect l="-903" t="3637" r="74381" b="-4237"/>
          <a:stretch/>
        </p:blipFill>
        <p:spPr>
          <a:xfrm>
            <a:off x="8212262" y="2505334"/>
            <a:ext cx="440272" cy="44714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/>
          <p:nvPr/>
        </p:nvSpPr>
        <p:spPr>
          <a:xfrm>
            <a:off x="4017473" y="3420911"/>
            <a:ext cx="4469182" cy="872808"/>
          </a:xfrm>
          <a:prstGeom prst="roundRect">
            <a:avLst>
              <a:gd name="adj" fmla="val 2673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Human-care robot for senior citizens </a:t>
            </a:r>
            <a:r>
              <a:rPr 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MSIT</a:t>
            </a:r>
            <a:r>
              <a:rPr 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‘17.4~’21.12) 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Sleep-care service </a:t>
            </a:r>
            <a:r>
              <a:rPr 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Coway</a:t>
            </a:r>
            <a:r>
              <a:rPr 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’17.4~’19.3) 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Smart dialog platform </a:t>
            </a:r>
            <a:r>
              <a:rPr 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(LGU+, ‘17.5~’18.11) 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Mobile service robot </a:t>
            </a:r>
            <a:r>
              <a:rPr 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E-Mart</a:t>
            </a:r>
            <a:r>
              <a:rPr lang="ko-KR"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’18.6~’18.8)</a:t>
            </a:r>
            <a:endParaRPr sz="11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8B81FA-2D81-4FE7-AE74-C2E28834657A}"/>
              </a:ext>
            </a:extLst>
          </p:cNvPr>
          <p:cNvGrpSpPr/>
          <p:nvPr/>
        </p:nvGrpSpPr>
        <p:grpSpPr>
          <a:xfrm>
            <a:off x="4327101" y="5637372"/>
            <a:ext cx="3398665" cy="560705"/>
            <a:chOff x="3180960" y="371046"/>
            <a:chExt cx="4737450" cy="849995"/>
          </a:xfrm>
        </p:grpSpPr>
        <p:pic>
          <p:nvPicPr>
            <p:cNvPr id="164" name="Google Shape;164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06054" y="371046"/>
              <a:ext cx="1203954" cy="8499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819AECE-D37F-4376-8519-D6152442DBE2}"/>
                </a:ext>
              </a:extLst>
            </p:cNvPr>
            <p:cNvGrpSpPr/>
            <p:nvPr/>
          </p:nvGrpSpPr>
          <p:grpSpPr>
            <a:xfrm>
              <a:off x="3180960" y="453890"/>
              <a:ext cx="4737450" cy="533705"/>
              <a:chOff x="3830378" y="5914073"/>
              <a:chExt cx="4737450" cy="533705"/>
            </a:xfrm>
          </p:grpSpPr>
          <p:pic>
            <p:nvPicPr>
              <p:cNvPr id="161" name="Google Shape;161;p1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384039" y="6048575"/>
                <a:ext cx="625489" cy="264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" name="Google Shape;162;p1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114726" y="6063401"/>
                <a:ext cx="504710" cy="2350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16"/>
              <p:cNvPicPr preferRelativeResize="0"/>
              <p:nvPr/>
            </p:nvPicPr>
            <p:blipFill rotWithShape="1">
              <a:blip r:embed="rId8">
                <a:alphaModFix/>
              </a:blip>
              <a:srcRect l="34599" t="16855" r="34327" b="15350"/>
              <a:stretch/>
            </p:blipFill>
            <p:spPr>
              <a:xfrm>
                <a:off x="6270118" y="5958584"/>
                <a:ext cx="555858" cy="444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16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8034125" y="5914073"/>
                <a:ext cx="533703" cy="533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16"/>
              <p:cNvPicPr preferRelativeResize="0"/>
              <p:nvPr/>
            </p:nvPicPr>
            <p:blipFill rotWithShape="1">
              <a:blip r:embed="rId10">
                <a:alphaModFix/>
              </a:blip>
              <a:srcRect l="22994" r="23496"/>
              <a:stretch/>
            </p:blipFill>
            <p:spPr>
              <a:xfrm>
                <a:off x="3830378" y="5971400"/>
                <a:ext cx="448461" cy="4190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16" descr="í¼ìíì ëí ì´ë¯¸ì§ ê²ìê²°ê³¼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7425061" y="5952649"/>
                <a:ext cx="609065" cy="456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" name="Google Shape;168;p16" descr="LGU+ì ëí ì´ë¯¸ì§ ê²ìê²°ê³¼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724637" y="6053583"/>
                <a:ext cx="440283" cy="2546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69" name="Google Shape;169;p16"/>
          <p:cNvCxnSpPr>
            <a:cxnSpLocks/>
            <a:stCxn id="170" idx="4"/>
            <a:endCxn id="171" idx="0"/>
          </p:cNvCxnSpPr>
          <p:nvPr/>
        </p:nvCxnSpPr>
        <p:spPr>
          <a:xfrm>
            <a:off x="3844158" y="2249541"/>
            <a:ext cx="1380" cy="3142164"/>
          </a:xfrm>
          <a:prstGeom prst="straightConnector1">
            <a:avLst/>
          </a:prstGeom>
          <a:noFill/>
          <a:ln w="100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16"/>
          <p:cNvSpPr/>
          <p:nvPr/>
        </p:nvSpPr>
        <p:spPr>
          <a:xfrm>
            <a:off x="3757908" y="2077041"/>
            <a:ext cx="172500" cy="172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5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4017473" y="2535084"/>
            <a:ext cx="44202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i="0" u="none" strike="noStrike" cap="none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2015. 7. </a:t>
            </a:r>
            <a:r>
              <a:rPr lang="en-US" altLang="ko-KR" sz="1100" i="0" u="none" strike="noStrike" cap="none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Founded </a:t>
            </a:r>
            <a:r>
              <a:rPr lang="ko-KR" sz="1100" i="0" u="none" strike="noStrike" cap="none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en-US" altLang="ko-KR" sz="11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Founder and CEO: Prof. B.-T. Zhang</a:t>
            </a:r>
            <a:r>
              <a:rPr lang="ko-KR" sz="1100" i="0" u="none" strike="noStrike" cap="none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2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Deep Learning Research Center </a:t>
            </a:r>
            <a:endParaRPr sz="12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4007244" y="1989789"/>
            <a:ext cx="49506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13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AI company that pioneer the future with accumulated technology </a:t>
            </a:r>
            <a:r>
              <a:rPr lang="en-US" alt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of Seoul </a:t>
            </a:r>
            <a:r>
              <a:rPr lang="en-US" altLang="ko-KR" sz="13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National University</a:t>
            </a:r>
            <a:endParaRPr sz="13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3767290" y="3142539"/>
            <a:ext cx="172500" cy="172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4017610" y="3095289"/>
            <a:ext cx="46404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13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AI-centric projects and experience</a:t>
            </a:r>
            <a:endParaRPr sz="13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3759288" y="5391705"/>
            <a:ext cx="172500" cy="172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4034514" y="5315892"/>
            <a:ext cx="46404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1300" b="1" dirty="0">
                <a:solidFill>
                  <a:schemeClr val="dk1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rPr>
              <a:t>Partners and customers</a:t>
            </a:r>
            <a:endParaRPr sz="13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1308222" y="2219383"/>
            <a:ext cx="1871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AI PLATFORM</a:t>
            </a:r>
            <a:endParaRPr sz="16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SURROMIND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16"/>
          <p:cNvSpPr/>
          <p:nvPr/>
        </p:nvSpPr>
        <p:spPr>
          <a:xfrm>
            <a:off x="961480" y="4582294"/>
            <a:ext cx="24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867978" y="2835787"/>
            <a:ext cx="2818144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sym typeface="Malgun Gothic"/>
              </a:rPr>
              <a:t>Key AI Technologies in “Multimodal Perception-Learning-Action” 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Integration of visual, linguistic intelligence and sensory information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1308222" y="3997968"/>
            <a:ext cx="184526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AI SOLUTION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SURROVISION</a:t>
            </a:r>
            <a:endParaRPr sz="12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867978" y="4648966"/>
            <a:ext cx="2654769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altLang="ko-KR" sz="1200">
                <a:solidFill>
                  <a:schemeClr val="tx1"/>
                </a:solidFill>
                <a:sym typeface="Malgun Gothic"/>
              </a:rPr>
              <a:t>Vision-centric solution for natural interaction </a:t>
            </a:r>
            <a:r>
              <a:rPr lang="en-US" altLang="ko-KR" sz="1200" dirty="0">
                <a:solidFill>
                  <a:schemeClr val="tx1"/>
                </a:solidFill>
                <a:sym typeface="Malgun Gothic"/>
              </a:rPr>
              <a:t>with users</a:t>
            </a:r>
          </a:p>
          <a:p>
            <a:pPr lvl="0">
              <a:spcBef>
                <a:spcPts val="600"/>
              </a:spcBef>
            </a:pPr>
            <a:r>
              <a:rPr lang="en-US" altLang="ko-KR" sz="1200" dirty="0">
                <a:solidFill>
                  <a:schemeClr val="tx1"/>
                </a:solidFill>
              </a:rPr>
              <a:t>Including essential microservices to convert visual information into linguistic information</a:t>
            </a:r>
          </a:p>
        </p:txBody>
      </p:sp>
      <p:sp>
        <p:nvSpPr>
          <p:cNvPr id="188" name="Google Shape;188;p16"/>
          <p:cNvSpPr/>
          <p:nvPr/>
        </p:nvSpPr>
        <p:spPr>
          <a:xfrm>
            <a:off x="3767322" y="4528485"/>
            <a:ext cx="172500" cy="172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4007967" y="4480957"/>
            <a:ext cx="4775102" cy="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b="1" dirty="0">
                <a:solidFill>
                  <a:schemeClr val="dk1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rPr>
              <a:t>Provider of AI solutions with unique AI platform</a:t>
            </a:r>
            <a:endParaRPr sz="13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4034514" y="4768333"/>
            <a:ext cx="4152900" cy="452700"/>
          </a:xfrm>
          <a:prstGeom prst="roundRect">
            <a:avLst>
              <a:gd name="adj" fmla="val 2673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PLATFORM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SURROMIND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SOLUTION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SURROVISION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92;p16">
            <a:extLst>
              <a:ext uri="{FF2B5EF4-FFF2-40B4-BE49-F238E27FC236}">
                <a16:creationId xmlns:a16="http://schemas.microsoft.com/office/drawing/2014/main" id="{D2A6F6B9-16D2-42E2-9A5C-4C07B5008042}"/>
              </a:ext>
            </a:extLst>
          </p:cNvPr>
          <p:cNvSpPr/>
          <p:nvPr/>
        </p:nvSpPr>
        <p:spPr>
          <a:xfrm>
            <a:off x="359550" y="1838750"/>
            <a:ext cx="8424900" cy="4447749"/>
          </a:xfrm>
          <a:prstGeom prst="rect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highlight>
                <a:srgbClr val="F8F8F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22;p22">
            <a:extLst>
              <a:ext uri="{FF2B5EF4-FFF2-40B4-BE49-F238E27FC236}">
                <a16:creationId xmlns:a16="http://schemas.microsoft.com/office/drawing/2014/main" id="{71832CF1-E826-1A42-8FDE-4E236ACAAEAF}"/>
              </a:ext>
            </a:extLst>
          </p:cNvPr>
          <p:cNvSpPr txBox="1"/>
          <p:nvPr/>
        </p:nvSpPr>
        <p:spPr>
          <a:xfrm>
            <a:off x="8460647" y="6356351"/>
            <a:ext cx="4306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642CCB5-FD99-44A6-8560-6B643BE073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759" y="2199663"/>
            <a:ext cx="684643" cy="62414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0D2BB01-3DCC-400E-A6C9-D1261FFD7D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862" y="3987896"/>
            <a:ext cx="726437" cy="6048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7;p17">
            <a:extLst>
              <a:ext uri="{FF2B5EF4-FFF2-40B4-BE49-F238E27FC236}">
                <a16:creationId xmlns:a16="http://schemas.microsoft.com/office/drawing/2014/main" id="{42820E9A-4F7E-45A8-B8BF-D784CB20F7F5}"/>
              </a:ext>
            </a:extLst>
          </p:cNvPr>
          <p:cNvSpPr/>
          <p:nvPr/>
        </p:nvSpPr>
        <p:spPr>
          <a:xfrm>
            <a:off x="1351609" y="1051280"/>
            <a:ext cx="3525191" cy="70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  <a:sym typeface="Malgun Gothic"/>
              </a:rPr>
              <a:t>SURROVISION</a:t>
            </a:r>
            <a:r>
              <a:rPr lang="en-US" altLang="ko-KR" sz="2000" b="1" baseline="80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  <a:sym typeface="Malgun Gothic"/>
              </a:rPr>
              <a:t>TM</a:t>
            </a:r>
            <a:endParaRPr sz="3600" b="1" normalizeH="1" baseline="80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  <a:sym typeface="Malgun Gothic"/>
            </a:endParaRPr>
          </a:p>
        </p:txBody>
      </p:sp>
      <p:pic>
        <p:nvPicPr>
          <p:cNvPr id="66" name="Google Shape;191;p16" descr="화면 캡처">
            <a:extLst>
              <a:ext uri="{FF2B5EF4-FFF2-40B4-BE49-F238E27FC236}">
                <a16:creationId xmlns:a16="http://schemas.microsoft.com/office/drawing/2014/main" id="{1E8A71DE-921A-4C73-80DB-F3BDB19891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854" y="258453"/>
            <a:ext cx="1900218" cy="5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D8DE12D1-F02F-41C2-96B3-9442AA00F83C}"/>
              </a:ext>
            </a:extLst>
          </p:cNvPr>
          <p:cNvSpPr/>
          <p:nvPr/>
        </p:nvSpPr>
        <p:spPr>
          <a:xfrm>
            <a:off x="1351609" y="1856329"/>
            <a:ext cx="50274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  <a:sym typeface="Malgun Gothic"/>
              </a:rPr>
              <a:t>Vision-centric </a:t>
            </a:r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  <a:sym typeface="Malgun Gothic"/>
              </a:rPr>
              <a:t>solution </a:t>
            </a:r>
          </a:p>
          <a:p>
            <a:pPr lvl="0">
              <a:spcBef>
                <a:spcPts val="600"/>
              </a:spcBef>
            </a:pPr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  <a:sym typeface="Malgun Gothic"/>
              </a:rPr>
              <a:t>including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  <a:sym typeface="Malgun Gothic"/>
              </a:rPr>
              <a:t>e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ssential </a:t>
            </a:r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microservice </a:t>
            </a:r>
          </a:p>
          <a:p>
            <a:pPr lvl="0">
              <a:spcBef>
                <a:spcPts val="600"/>
              </a:spcBef>
            </a:pPr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to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convert visual </a:t>
            </a:r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information </a:t>
            </a:r>
          </a:p>
          <a:p>
            <a:pPr lvl="0">
              <a:spcBef>
                <a:spcPts val="600"/>
              </a:spcBef>
            </a:pPr>
            <a:r>
              <a:rPr lang="en-US" altLang="ko-KR" sz="2400" b="1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into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linguistic information</a:t>
            </a:r>
          </a:p>
          <a:p>
            <a:pPr lvl="0"/>
            <a:endParaRPr lang="ko-KR" altLang="en-US" sz="2400" b="1" dirty="0">
              <a:solidFill>
                <a:schemeClr val="tx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  <a:sym typeface="Malgun Gothic"/>
            </a:endParaRPr>
          </a:p>
        </p:txBody>
      </p:sp>
      <p:sp>
        <p:nvSpPr>
          <p:cNvPr id="45" name="Google Shape;422;p22">
            <a:extLst>
              <a:ext uri="{FF2B5EF4-FFF2-40B4-BE49-F238E27FC236}">
                <a16:creationId xmlns:a16="http://schemas.microsoft.com/office/drawing/2014/main" id="{D8646BC4-1540-CE46-8BF4-252E86EDE7BE}"/>
              </a:ext>
            </a:extLst>
          </p:cNvPr>
          <p:cNvSpPr txBox="1"/>
          <p:nvPr/>
        </p:nvSpPr>
        <p:spPr>
          <a:xfrm>
            <a:off x="8460647" y="6356351"/>
            <a:ext cx="4306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3DFD7FF-363B-4833-AF4F-92D3FE3E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78" y="951178"/>
            <a:ext cx="966888" cy="8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7;p17">
            <a:extLst>
              <a:ext uri="{FF2B5EF4-FFF2-40B4-BE49-F238E27FC236}">
                <a16:creationId xmlns:a16="http://schemas.microsoft.com/office/drawing/2014/main" id="{42820E9A-4F7E-45A8-B8BF-D784CB20F7F5}"/>
              </a:ext>
            </a:extLst>
          </p:cNvPr>
          <p:cNvSpPr/>
          <p:nvPr/>
        </p:nvSpPr>
        <p:spPr>
          <a:xfrm>
            <a:off x="1297398" y="1051280"/>
            <a:ext cx="32836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  <a:sym typeface="Malgun Gothic"/>
              </a:rPr>
              <a:t>SURROVISION</a:t>
            </a:r>
            <a:endParaRPr sz="2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  <a:sym typeface="Malgun Gothic"/>
            </a:endParaRPr>
          </a:p>
        </p:txBody>
      </p:sp>
      <p:pic>
        <p:nvPicPr>
          <p:cNvPr id="66" name="Google Shape;191;p16" descr="화면 캡처">
            <a:extLst>
              <a:ext uri="{FF2B5EF4-FFF2-40B4-BE49-F238E27FC236}">
                <a16:creationId xmlns:a16="http://schemas.microsoft.com/office/drawing/2014/main" id="{1E8A71DE-921A-4C73-80DB-F3BDB19891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854" y="258453"/>
            <a:ext cx="1900218" cy="5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314;p19">
            <a:extLst>
              <a:ext uri="{FF2B5EF4-FFF2-40B4-BE49-F238E27FC236}">
                <a16:creationId xmlns:a16="http://schemas.microsoft.com/office/drawing/2014/main" id="{6DD8B2B8-3EFF-914B-A40E-263B35D419BF}"/>
              </a:ext>
            </a:extLst>
          </p:cNvPr>
          <p:cNvSpPr txBox="1"/>
          <p:nvPr/>
        </p:nvSpPr>
        <p:spPr>
          <a:xfrm>
            <a:off x="1293962" y="1526402"/>
            <a:ext cx="744278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  <a:sym typeface="Malgun Gothic"/>
              </a:rPr>
              <a:t>SURROVISION</a:t>
            </a:r>
            <a:r>
              <a:rPr lang="en-US" altLang="ko-KR" sz="12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  <a:sym typeface="Malgun Gothic"/>
              </a:rPr>
              <a:t>makes your business more effective with analytics of image big data</a:t>
            </a:r>
          </a:p>
          <a:p>
            <a:pPr>
              <a:spcBef>
                <a:spcPts val="600"/>
              </a:spcBef>
            </a:pP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  <a:sym typeface="Malgun Gothic"/>
              </a:rPr>
              <a:t>Especially, it extracts linguistic information from images and helps to interact with users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1BE8EC-9443-6348-A802-CB45B24F1C91}"/>
              </a:ext>
            </a:extLst>
          </p:cNvPr>
          <p:cNvSpPr/>
          <p:nvPr/>
        </p:nvSpPr>
        <p:spPr>
          <a:xfrm>
            <a:off x="926175" y="2756435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SURROVISION 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Microservices</a:t>
            </a:r>
            <a:endParaRPr lang="ko-KR" alt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0AC1C8-3BF8-E140-B5A3-711FC96D97B9}"/>
              </a:ext>
            </a:extLst>
          </p:cNvPr>
          <p:cNvSpPr/>
          <p:nvPr/>
        </p:nvSpPr>
        <p:spPr>
          <a:xfrm>
            <a:off x="926175" y="3915613"/>
            <a:ext cx="3106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Labeling &amp; Description</a:t>
            </a:r>
            <a:endParaRPr lang="en-AU" altLang="ko-KR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en-US" alt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Extracting keywords and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phrases that express the content of the image</a:t>
            </a:r>
            <a:endParaRPr lang="ko-KR" alt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5285F9-5751-2B4D-AE99-3A71A441991D}"/>
              </a:ext>
            </a:extLst>
          </p:cNvPr>
          <p:cNvSpPr/>
          <p:nvPr/>
        </p:nvSpPr>
        <p:spPr>
          <a:xfrm>
            <a:off x="926175" y="4767160"/>
            <a:ext cx="3106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Visual Question Answering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Answering short-answer questions about the contents of the picture</a:t>
            </a:r>
            <a:endParaRPr lang="ko-KR" alt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8C22F-42D0-BB44-97F0-64D73820A044}"/>
              </a:ext>
            </a:extLst>
          </p:cNvPr>
          <p:cNvSpPr/>
          <p:nvPr/>
        </p:nvSpPr>
        <p:spPr>
          <a:xfrm>
            <a:off x="926175" y="5618708"/>
            <a:ext cx="3040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Visual Storytelling</a:t>
            </a:r>
          </a:p>
          <a:p>
            <a:pPr lvl="0"/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Writing a story for a series of images</a:t>
            </a:r>
            <a:endParaRPr lang="ko-KR" altLang="en-US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192;p16">
            <a:extLst>
              <a:ext uri="{FF2B5EF4-FFF2-40B4-BE49-F238E27FC236}">
                <a16:creationId xmlns:a16="http://schemas.microsoft.com/office/drawing/2014/main" id="{CC910874-2F44-7F46-A245-6FBD56A23A03}"/>
              </a:ext>
            </a:extLst>
          </p:cNvPr>
          <p:cNvSpPr/>
          <p:nvPr/>
        </p:nvSpPr>
        <p:spPr>
          <a:xfrm>
            <a:off x="726748" y="2637011"/>
            <a:ext cx="3515340" cy="3678984"/>
          </a:xfrm>
          <a:prstGeom prst="rect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highlight>
                <a:srgbClr val="F8F8F8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15E2BB-B2D7-ED48-840E-26DD341548C1}"/>
              </a:ext>
            </a:extLst>
          </p:cNvPr>
          <p:cNvGrpSpPr/>
          <p:nvPr/>
        </p:nvGrpSpPr>
        <p:grpSpPr>
          <a:xfrm>
            <a:off x="4486529" y="2637011"/>
            <a:ext cx="3813670" cy="3678984"/>
            <a:chOff x="4662122" y="2637011"/>
            <a:chExt cx="3813670" cy="3678984"/>
          </a:xfrm>
        </p:grpSpPr>
        <p:sp>
          <p:nvSpPr>
            <p:cNvPr id="55" name="Google Shape;317;p19">
              <a:extLst>
                <a:ext uri="{FF2B5EF4-FFF2-40B4-BE49-F238E27FC236}">
                  <a16:creationId xmlns:a16="http://schemas.microsoft.com/office/drawing/2014/main" id="{FB26F4B9-F8E0-C945-B8E7-D594EFAEBCB7}"/>
                </a:ext>
              </a:extLst>
            </p:cNvPr>
            <p:cNvSpPr txBox="1"/>
            <p:nvPr/>
          </p:nvSpPr>
          <p:spPr>
            <a:xfrm>
              <a:off x="4756683" y="4317833"/>
              <a:ext cx="3639849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Visual 20 Questions</a:t>
              </a:r>
              <a:endParaRPr lang="en-AU" altLang="ko-KR" sz="12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lvl="0"/>
              <a:r>
                <a:rPr lang="en-US" altLang="ko-KR" sz="1200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AI game that can play 20 questions with users to find objects in the image</a:t>
              </a:r>
              <a:endParaRPr sz="12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" name="Google Shape;324;p19">
              <a:extLst>
                <a:ext uri="{FF2B5EF4-FFF2-40B4-BE49-F238E27FC236}">
                  <a16:creationId xmlns:a16="http://schemas.microsoft.com/office/drawing/2014/main" id="{FDC5CCCD-76FE-6040-B06B-1B49EC1F23B2}"/>
                </a:ext>
              </a:extLst>
            </p:cNvPr>
            <p:cNvSpPr txBox="1"/>
            <p:nvPr/>
          </p:nvSpPr>
          <p:spPr>
            <a:xfrm>
              <a:off x="4756684" y="5287913"/>
              <a:ext cx="284168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Album Storyteller</a:t>
              </a:r>
              <a:r>
                <a:rPr lang="ko-KR" sz="1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lang="en-AU" altLang="ko-KR" sz="12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lvl="0"/>
              <a:r>
                <a:rPr lang="en-US" altLang="ko-KR" sz="1200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Adding stories to albums created in cloud photo services</a:t>
              </a:r>
              <a:endParaRPr sz="12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" name="Google Shape;328;p19">
              <a:extLst>
                <a:ext uri="{FF2B5EF4-FFF2-40B4-BE49-F238E27FC236}">
                  <a16:creationId xmlns:a16="http://schemas.microsoft.com/office/drawing/2014/main" id="{35A12350-FF9D-2545-BDEE-9A56C1526E9F}"/>
                </a:ext>
              </a:extLst>
            </p:cNvPr>
            <p:cNvSpPr txBox="1"/>
            <p:nvPr/>
          </p:nvSpPr>
          <p:spPr>
            <a:xfrm>
              <a:off x="4756683" y="3342900"/>
              <a:ext cx="3356517" cy="68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altLang="ko-KR" sz="1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Automatic Car Damage Estimation</a:t>
              </a:r>
              <a:endParaRPr lang="en-AU" altLang="ko-KR" sz="12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lvl="0"/>
              <a:r>
                <a:rPr lang="en-US" altLang="ko-KR" sz="1200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Identifying the damaged parts and estimating the damage level from car images</a:t>
              </a:r>
              <a:endParaRPr sz="12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" name="Google Shape;326;p19">
              <a:extLst>
                <a:ext uri="{FF2B5EF4-FFF2-40B4-BE49-F238E27FC236}">
                  <a16:creationId xmlns:a16="http://schemas.microsoft.com/office/drawing/2014/main" id="{954BD9CE-F732-AC4D-8C80-FE882C651606}"/>
                </a:ext>
              </a:extLst>
            </p:cNvPr>
            <p:cNvSpPr txBox="1"/>
            <p:nvPr/>
          </p:nvSpPr>
          <p:spPr>
            <a:xfrm>
              <a:off x="4749033" y="2725658"/>
              <a:ext cx="26232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SURROVISION</a:t>
              </a:r>
              <a:r>
                <a:rPr lang="ko-KR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Applications</a:t>
              </a:r>
              <a:endParaRPr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" name="Google Shape;192;p16">
              <a:extLst>
                <a:ext uri="{FF2B5EF4-FFF2-40B4-BE49-F238E27FC236}">
                  <a16:creationId xmlns:a16="http://schemas.microsoft.com/office/drawing/2014/main" id="{85F60734-11D9-5543-867C-AF516B5BBF58}"/>
                </a:ext>
              </a:extLst>
            </p:cNvPr>
            <p:cNvSpPr/>
            <p:nvPr/>
          </p:nvSpPr>
          <p:spPr>
            <a:xfrm>
              <a:off x="4662122" y="2637011"/>
              <a:ext cx="3813670" cy="3678984"/>
            </a:xfrm>
            <a:prstGeom prst="rect">
              <a:avLst/>
            </a:prstGeom>
            <a:noFill/>
            <a:ln w="19050" cap="flat" cmpd="sng">
              <a:solidFill>
                <a:srgbClr val="E36C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FFFFFF"/>
                </a:solidFill>
                <a:highlight>
                  <a:srgbClr val="F8F8F8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77EEDB-96B1-4C45-9B59-2E12D3B670E4}"/>
              </a:ext>
            </a:extLst>
          </p:cNvPr>
          <p:cNvCxnSpPr>
            <a:cxnSpLocks/>
          </p:cNvCxnSpPr>
          <p:nvPr/>
        </p:nvCxnSpPr>
        <p:spPr>
          <a:xfrm>
            <a:off x="1011726" y="3064212"/>
            <a:ext cx="254529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DEC7A1-FBD5-9446-AA28-61A89042F146}"/>
              </a:ext>
            </a:extLst>
          </p:cNvPr>
          <p:cNvCxnSpPr>
            <a:cxnSpLocks/>
          </p:cNvCxnSpPr>
          <p:nvPr/>
        </p:nvCxnSpPr>
        <p:spPr>
          <a:xfrm>
            <a:off x="4657887" y="3033185"/>
            <a:ext cx="23525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Google Shape;422;p22">
            <a:extLst>
              <a:ext uri="{FF2B5EF4-FFF2-40B4-BE49-F238E27FC236}">
                <a16:creationId xmlns:a16="http://schemas.microsoft.com/office/drawing/2014/main" id="{A41D8393-B5FE-4E46-9AB6-0AB9B56CF239}"/>
              </a:ext>
            </a:extLst>
          </p:cNvPr>
          <p:cNvSpPr txBox="1"/>
          <p:nvPr/>
        </p:nvSpPr>
        <p:spPr>
          <a:xfrm>
            <a:off x="8460647" y="6356351"/>
            <a:ext cx="4306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F69E26A-1310-460A-9512-0BA3B9AF6E46}"/>
              </a:ext>
            </a:extLst>
          </p:cNvPr>
          <p:cNvSpPr/>
          <p:nvPr/>
        </p:nvSpPr>
        <p:spPr>
          <a:xfrm>
            <a:off x="926175" y="3248732"/>
            <a:ext cx="3106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Detection &amp; Classification</a:t>
            </a:r>
          </a:p>
          <a:p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Detecting objects and classifying images</a:t>
            </a:r>
            <a:endParaRPr lang="ko-KR" alt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541C13-FB4C-48F3-AA09-C7399A14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4" y="1051280"/>
            <a:ext cx="726437" cy="6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5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"/>
          <p:cNvSpPr txBox="1"/>
          <p:nvPr/>
        </p:nvSpPr>
        <p:spPr>
          <a:xfrm>
            <a:off x="1001888" y="1526576"/>
            <a:ext cx="6296961" cy="81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altLang="ko-KR" sz="1600" dirty="0">
                <a:solidFill>
                  <a:schemeClr val="tx1"/>
                </a:solidFill>
                <a:sym typeface="Malgun Gothic"/>
              </a:rPr>
              <a:t>Powerful classification solutions for objects, scenes, and events</a:t>
            </a:r>
          </a:p>
          <a:p>
            <a:pPr lvl="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Customization services for your specific classification problems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9" name="Google Shape;191;p16" descr="화면 캡처">
            <a:extLst>
              <a:ext uri="{FF2B5EF4-FFF2-40B4-BE49-F238E27FC236}">
                <a16:creationId xmlns:a16="http://schemas.microsoft.com/office/drawing/2014/main" id="{F08429F0-6B45-644A-8E74-DB74134A7F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854" y="258453"/>
            <a:ext cx="1900218" cy="5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97;p17">
            <a:extLst>
              <a:ext uri="{FF2B5EF4-FFF2-40B4-BE49-F238E27FC236}">
                <a16:creationId xmlns:a16="http://schemas.microsoft.com/office/drawing/2014/main" id="{7E07B3D3-A4B4-9043-A5A4-BFA383E6AC33}"/>
              </a:ext>
            </a:extLst>
          </p:cNvPr>
          <p:cNvSpPr/>
          <p:nvPr/>
        </p:nvSpPr>
        <p:spPr>
          <a:xfrm>
            <a:off x="413941" y="901467"/>
            <a:ext cx="5870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1950"/>
            </a:pPr>
            <a:r>
              <a:rPr lang="en-AU" altLang="ko-KR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Detection &amp; Classification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7" name="Google Shape;422;p22">
            <a:extLst>
              <a:ext uri="{FF2B5EF4-FFF2-40B4-BE49-F238E27FC236}">
                <a16:creationId xmlns:a16="http://schemas.microsoft.com/office/drawing/2014/main" id="{587DE1B5-E9C5-7F44-8E9F-7F0F35D9FB4E}"/>
              </a:ext>
            </a:extLst>
          </p:cNvPr>
          <p:cNvSpPr txBox="1"/>
          <p:nvPr/>
        </p:nvSpPr>
        <p:spPr>
          <a:xfrm>
            <a:off x="8460647" y="6356351"/>
            <a:ext cx="4306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342;p20">
            <a:extLst>
              <a:ext uri="{FF2B5EF4-FFF2-40B4-BE49-F238E27FC236}">
                <a16:creationId xmlns:a16="http://schemas.microsoft.com/office/drawing/2014/main" id="{332EB20F-9573-464F-9D86-8485EC900B41}"/>
              </a:ext>
            </a:extLst>
          </p:cNvPr>
          <p:cNvSpPr txBox="1"/>
          <p:nvPr/>
        </p:nvSpPr>
        <p:spPr>
          <a:xfrm>
            <a:off x="1262743" y="2652807"/>
            <a:ext cx="2779262" cy="24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12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Damaged Parts (</a:t>
            </a:r>
            <a:r>
              <a:rPr lang="en-AU" altLang="ko-KR" sz="12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Side/Front/Rear)</a:t>
            </a:r>
            <a:endParaRPr lang="en-AU" sz="1200" b="1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344;p20">
            <a:extLst>
              <a:ext uri="{FF2B5EF4-FFF2-40B4-BE49-F238E27FC236}">
                <a16:creationId xmlns:a16="http://schemas.microsoft.com/office/drawing/2014/main" id="{9D8382FC-6A3C-45DD-B44B-8B7C1F59A744}"/>
              </a:ext>
            </a:extLst>
          </p:cNvPr>
          <p:cNvSpPr txBox="1"/>
          <p:nvPr/>
        </p:nvSpPr>
        <p:spPr>
          <a:xfrm>
            <a:off x="4956000" y="2652806"/>
            <a:ext cx="3434966" cy="3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12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Damage Level (Minor/Moderate/Severe)</a:t>
            </a:r>
            <a:endParaRPr sz="1200" b="1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roup 1">
            <a:extLst>
              <a:ext uri="{FF2B5EF4-FFF2-40B4-BE49-F238E27FC236}">
                <a16:creationId xmlns:a16="http://schemas.microsoft.com/office/drawing/2014/main" id="{56CBC95F-29FB-4B42-BA38-1C9DC5E34937}"/>
              </a:ext>
            </a:extLst>
          </p:cNvPr>
          <p:cNvGrpSpPr/>
          <p:nvPr/>
        </p:nvGrpSpPr>
        <p:grpSpPr>
          <a:xfrm>
            <a:off x="1001888" y="3120510"/>
            <a:ext cx="3433847" cy="2368807"/>
            <a:chOff x="1030755" y="3264703"/>
            <a:chExt cx="3433847" cy="2368807"/>
          </a:xfrm>
        </p:grpSpPr>
        <p:pic>
          <p:nvPicPr>
            <p:cNvPr id="24" name="Google Shape;356;p21">
              <a:extLst>
                <a:ext uri="{FF2B5EF4-FFF2-40B4-BE49-F238E27FC236}">
                  <a16:creationId xmlns:a16="http://schemas.microsoft.com/office/drawing/2014/main" id="{198888F4-2563-4318-8843-C64C6D2A184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50283" y="4629939"/>
              <a:ext cx="1581740" cy="10035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357;p21">
              <a:extLst>
                <a:ext uri="{FF2B5EF4-FFF2-40B4-BE49-F238E27FC236}">
                  <a16:creationId xmlns:a16="http://schemas.microsoft.com/office/drawing/2014/main" id="{1C27217A-B6BF-4568-9010-C30AA13C1744}"/>
                </a:ext>
              </a:extLst>
            </p:cNvPr>
            <p:cNvGrpSpPr/>
            <p:nvPr/>
          </p:nvGrpSpPr>
          <p:grpSpPr>
            <a:xfrm>
              <a:off x="1030755" y="3264703"/>
              <a:ext cx="3433847" cy="2259039"/>
              <a:chOff x="5730168" y="775058"/>
              <a:chExt cx="3348804" cy="2476673"/>
            </a:xfrm>
          </p:grpSpPr>
          <p:grpSp>
            <p:nvGrpSpPr>
              <p:cNvPr id="29" name="Google Shape;358;p21">
                <a:extLst>
                  <a:ext uri="{FF2B5EF4-FFF2-40B4-BE49-F238E27FC236}">
                    <a16:creationId xmlns:a16="http://schemas.microsoft.com/office/drawing/2014/main" id="{09681B1B-CD75-45FD-8020-2434A87536E6}"/>
                  </a:ext>
                </a:extLst>
              </p:cNvPr>
              <p:cNvGrpSpPr/>
              <p:nvPr/>
            </p:nvGrpSpPr>
            <p:grpSpPr>
              <a:xfrm>
                <a:off x="7487982" y="775058"/>
                <a:ext cx="1590990" cy="1190097"/>
                <a:chOff x="4945771" y="1404285"/>
                <a:chExt cx="3759759" cy="2812388"/>
              </a:xfrm>
            </p:grpSpPr>
            <p:pic>
              <p:nvPicPr>
                <p:cNvPr id="40" name="Google Shape;359;p21" descr="자동차, 실외, 나무, 도로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F74FB9AC-E942-4EEF-8C96-D2F9E644224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6811164" y="2812066"/>
                  <a:ext cx="1882101" cy="14046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" name="Google Shape;360;p21" descr="건물, 자동차, 실외, 도로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BCB341DC-D587-41A5-89C8-144CD4AE2E3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4945771" y="1404285"/>
                  <a:ext cx="1853475" cy="13883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" name="Google Shape;361;p21" descr="자동차, 앉아있는, 주차, 개체이(가) 표시된 사진&#10;&#10;높은 신뢰도로 생성된 설명">
                  <a:extLst>
                    <a:ext uri="{FF2B5EF4-FFF2-40B4-BE49-F238E27FC236}">
                      <a16:creationId xmlns:a16="http://schemas.microsoft.com/office/drawing/2014/main" id="{8EA9F309-219A-4249-BFB3-755FCAF17BF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6817772" y="1411403"/>
                  <a:ext cx="1887758" cy="136684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" name="Google Shape;362;p21" descr="개체, 대지이(가) 표시된 사진&#10;&#10;높은 신뢰도로 생성된 설명">
                  <a:extLst>
                    <a:ext uri="{FF2B5EF4-FFF2-40B4-BE49-F238E27FC236}">
                      <a16:creationId xmlns:a16="http://schemas.microsoft.com/office/drawing/2014/main" id="{049F185B-20E1-4C92-BD86-DC0CBCD68A2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4945772" y="2815455"/>
                  <a:ext cx="1853475" cy="13883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0" name="Google Shape;363;p21">
                <a:extLst>
                  <a:ext uri="{FF2B5EF4-FFF2-40B4-BE49-F238E27FC236}">
                    <a16:creationId xmlns:a16="http://schemas.microsoft.com/office/drawing/2014/main" id="{1B52C217-9685-4C51-A9C2-BD65E99A3905}"/>
                  </a:ext>
                </a:extLst>
              </p:cNvPr>
              <p:cNvGrpSpPr/>
              <p:nvPr/>
            </p:nvGrpSpPr>
            <p:grpSpPr>
              <a:xfrm>
                <a:off x="5730168" y="2073724"/>
                <a:ext cx="1652954" cy="1178007"/>
                <a:chOff x="5137673" y="3269204"/>
                <a:chExt cx="3830056" cy="2732987"/>
              </a:xfrm>
            </p:grpSpPr>
            <p:pic>
              <p:nvPicPr>
                <p:cNvPr id="36" name="Google Shape;364;p21" descr="자동차, 실외, 도로, 나무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B56305F1-A6F5-4860-9C46-7C0EE914896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5137673" y="4649655"/>
                  <a:ext cx="1923568" cy="13525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" name="Google Shape;365;p21" descr="자동차, 실외, 하늘, 대지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8915D500-2D88-42A8-88DC-68F2952E161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7114255" y="3269204"/>
                  <a:ext cx="1853474" cy="13553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" name="Google Shape;366;p21" descr="자동차, 실외, 도로, 건물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558EE83A-330C-4F7A-A4F4-80C282EDA87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5137673" y="3269204"/>
                  <a:ext cx="1939455" cy="13553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" name="Google Shape;367;p21" descr="자동차, 실외, 도로, 잔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E5F15B23-A2B2-42E1-A777-3AE203D0E68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7107097" y="4649653"/>
                  <a:ext cx="1853474" cy="13453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1" name="Google Shape;368;p21">
                <a:extLst>
                  <a:ext uri="{FF2B5EF4-FFF2-40B4-BE49-F238E27FC236}">
                    <a16:creationId xmlns:a16="http://schemas.microsoft.com/office/drawing/2014/main" id="{1E92E768-059D-4E69-B46A-961EED29A48F}"/>
                  </a:ext>
                </a:extLst>
              </p:cNvPr>
              <p:cNvGrpSpPr/>
              <p:nvPr/>
            </p:nvGrpSpPr>
            <p:grpSpPr>
              <a:xfrm>
                <a:off x="5744216" y="798829"/>
                <a:ext cx="1671810" cy="1200048"/>
                <a:chOff x="1938474" y="3921415"/>
                <a:chExt cx="2928466" cy="2444058"/>
              </a:xfrm>
            </p:grpSpPr>
            <p:pic>
              <p:nvPicPr>
                <p:cNvPr id="32" name="Google Shape;369;p21" descr="자동차, 실외, 도로, 대지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4E9EEE13-3F66-4464-83DB-602E7AD5135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1938474" y="5155735"/>
                  <a:ext cx="1209738" cy="12097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" name="Google Shape;370;p21" descr="자동차, 바닥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92997828-017D-400C-9A12-BF94586621B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3167253" y="3921415"/>
                  <a:ext cx="1699687" cy="11318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" name="Google Shape;371;p21" descr="자동차, 실외, 대지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D9422C8D-3AC3-44CF-8785-5DC407FC933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21025"/>
                <a:stretch/>
              </p:blipFill>
              <p:spPr>
                <a:xfrm>
                  <a:off x="1969658" y="3922630"/>
                  <a:ext cx="1147369" cy="12097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" name="Google Shape;372;p21" descr="자동차, 실외, 운송, 건물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963D454D-E381-4929-B280-CE104216230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>
                  <a:off x="3181963" y="5090657"/>
                  <a:ext cx="1684977" cy="12621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28" name="Google Shape;373;p21">
              <a:extLst>
                <a:ext uri="{FF2B5EF4-FFF2-40B4-BE49-F238E27FC236}">
                  <a16:creationId xmlns:a16="http://schemas.microsoft.com/office/drawing/2014/main" id="{E7D19CC7-CD1F-4A7F-AFF9-30FB6CC023AC}"/>
                </a:ext>
              </a:extLst>
            </p:cNvPr>
            <p:cNvSpPr txBox="1"/>
            <p:nvPr/>
          </p:nvSpPr>
          <p:spPr>
            <a:xfrm>
              <a:off x="2817482" y="4363275"/>
              <a:ext cx="152274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Accuracy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81 % </a:t>
              </a:r>
              <a:endParaRPr dirty="0"/>
            </a:p>
          </p:txBody>
        </p:sp>
      </p:grpSp>
      <p:grpSp>
        <p:nvGrpSpPr>
          <p:cNvPr id="44" name="Group 2">
            <a:extLst>
              <a:ext uri="{FF2B5EF4-FFF2-40B4-BE49-F238E27FC236}">
                <a16:creationId xmlns:a16="http://schemas.microsoft.com/office/drawing/2014/main" id="{65CF74EF-C875-4225-BBAB-132540C6F33D}"/>
              </a:ext>
            </a:extLst>
          </p:cNvPr>
          <p:cNvGrpSpPr/>
          <p:nvPr/>
        </p:nvGrpSpPr>
        <p:grpSpPr>
          <a:xfrm>
            <a:off x="4914830" y="3111075"/>
            <a:ext cx="3183362" cy="2366060"/>
            <a:chOff x="4765122" y="2679726"/>
            <a:chExt cx="3046442" cy="2264293"/>
          </a:xfrm>
        </p:grpSpPr>
        <p:pic>
          <p:nvPicPr>
            <p:cNvPr id="45" name="Google Shape;374;p21">
              <a:extLst>
                <a:ext uri="{FF2B5EF4-FFF2-40B4-BE49-F238E27FC236}">
                  <a16:creationId xmlns:a16="http://schemas.microsoft.com/office/drawing/2014/main" id="{D41424C2-C153-4DF2-A8A7-2BA69CFC339B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371742" y="4024098"/>
              <a:ext cx="1439822" cy="9199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oogle Shape;375;p21">
              <a:extLst>
                <a:ext uri="{FF2B5EF4-FFF2-40B4-BE49-F238E27FC236}">
                  <a16:creationId xmlns:a16="http://schemas.microsoft.com/office/drawing/2014/main" id="{93313C30-E658-4F17-B809-52BB326BC904}"/>
                </a:ext>
              </a:extLst>
            </p:cNvPr>
            <p:cNvGrpSpPr/>
            <p:nvPr/>
          </p:nvGrpSpPr>
          <p:grpSpPr>
            <a:xfrm>
              <a:off x="4765122" y="2679726"/>
              <a:ext cx="3041821" cy="2226125"/>
              <a:chOff x="4765123" y="2679722"/>
              <a:chExt cx="3263900" cy="2409952"/>
            </a:xfrm>
          </p:grpSpPr>
          <p:grpSp>
            <p:nvGrpSpPr>
              <p:cNvPr id="48" name="Google Shape;376;p21">
                <a:extLst>
                  <a:ext uri="{FF2B5EF4-FFF2-40B4-BE49-F238E27FC236}">
                    <a16:creationId xmlns:a16="http://schemas.microsoft.com/office/drawing/2014/main" id="{456D47F9-5503-47FE-AD22-1C97CDA5DB5B}"/>
                  </a:ext>
                </a:extLst>
              </p:cNvPr>
              <p:cNvGrpSpPr/>
              <p:nvPr/>
            </p:nvGrpSpPr>
            <p:grpSpPr>
              <a:xfrm>
                <a:off x="4765124" y="2689497"/>
                <a:ext cx="1555942" cy="1109790"/>
                <a:chOff x="5125439" y="1463080"/>
                <a:chExt cx="3750840" cy="2675323"/>
              </a:xfrm>
            </p:grpSpPr>
            <p:pic>
              <p:nvPicPr>
                <p:cNvPr id="59" name="Google Shape;377;p21" descr="자동차, 실외, 하늘, 주차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4D7A9CD5-8DF1-4FD0-B445-FE7D1EFCEA4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7087210" y="1463082"/>
                  <a:ext cx="1789069" cy="14117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" name="Google Shape;378;p21" descr="자동차, 파란색, 실외, 도로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0BFF68B1-E151-44F1-9990-ECE9ABFE2BF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5125439" y="1463080"/>
                  <a:ext cx="1951711" cy="14117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379;p21" descr="자동차, 실외, 앉아있는, 대지이(가) 표시된 사진&#10;&#10;높은 신뢰도로 생성된 설명">
                  <a:extLst>
                    <a:ext uri="{FF2B5EF4-FFF2-40B4-BE49-F238E27FC236}">
                      <a16:creationId xmlns:a16="http://schemas.microsoft.com/office/drawing/2014/main" id="{ADF5C5E0-2AAD-465E-A711-78148369126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5125441" y="2889309"/>
                  <a:ext cx="1951711" cy="12490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Google Shape;380;p21" descr="자동차, 도로, 실외, 트럭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44955071-0EA1-49CC-B606-EF4614130DB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1">
                  <a:alphaModFix/>
                </a:blip>
                <a:srcRect/>
                <a:stretch/>
              </p:blipFill>
              <p:spPr>
                <a:xfrm>
                  <a:off x="7087211" y="2918584"/>
                  <a:ext cx="1789068" cy="11905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9" name="Google Shape;381;p21">
                <a:extLst>
                  <a:ext uri="{FF2B5EF4-FFF2-40B4-BE49-F238E27FC236}">
                    <a16:creationId xmlns:a16="http://schemas.microsoft.com/office/drawing/2014/main" id="{1829CF18-934E-46D8-BC33-48F7849D070A}"/>
                  </a:ext>
                </a:extLst>
              </p:cNvPr>
              <p:cNvGrpSpPr/>
              <p:nvPr/>
            </p:nvGrpSpPr>
            <p:grpSpPr>
              <a:xfrm>
                <a:off x="6394402" y="2679722"/>
                <a:ext cx="1634621" cy="1096651"/>
                <a:chOff x="1421320" y="3428050"/>
                <a:chExt cx="3635204" cy="2544073"/>
              </a:xfrm>
            </p:grpSpPr>
            <p:pic>
              <p:nvPicPr>
                <p:cNvPr id="55" name="Google Shape;382;p21" descr="실외, 자동차, 대지이(가) 표시된 사진&#10;&#10;높은 신뢰도로 생성된 설명">
                  <a:extLst>
                    <a:ext uri="{FF2B5EF4-FFF2-40B4-BE49-F238E27FC236}">
                      <a16:creationId xmlns:a16="http://schemas.microsoft.com/office/drawing/2014/main" id="{0B00D2C7-2A96-41E5-88F6-AC4A8A761D8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1421320" y="3428050"/>
                  <a:ext cx="1945206" cy="12501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" name="Google Shape;383;p21" descr="자동차, 실외, 빨간색, 운송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3C65EECF-968D-4D64-9CE8-01799BA337C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3371547" y="3428050"/>
                  <a:ext cx="1684977" cy="12621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" name="Google Shape;384;p21" descr="자동차, 실외, 대지, 운송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6D5FE5BB-C289-4227-8DD1-E36CABD4028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/>
                <a:stretch/>
              </p:blipFill>
              <p:spPr>
                <a:xfrm>
                  <a:off x="1421320" y="4698065"/>
                  <a:ext cx="1945206" cy="12686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" name="Google Shape;385;p21" descr="자동차, 운송, 실외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D5D7BDBA-C4FD-4F2B-9C79-7D8E16F4205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5">
                  <a:alphaModFix/>
                </a:blip>
                <a:srcRect/>
                <a:stretch/>
              </p:blipFill>
              <p:spPr>
                <a:xfrm>
                  <a:off x="3371547" y="4710017"/>
                  <a:ext cx="1684977" cy="12621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0" name="Google Shape;386;p21">
                <a:extLst>
                  <a:ext uri="{FF2B5EF4-FFF2-40B4-BE49-F238E27FC236}">
                    <a16:creationId xmlns:a16="http://schemas.microsoft.com/office/drawing/2014/main" id="{B3655513-FC58-47A3-B7B0-DE413D78C51E}"/>
                  </a:ext>
                </a:extLst>
              </p:cNvPr>
              <p:cNvGrpSpPr/>
              <p:nvPr/>
            </p:nvGrpSpPr>
            <p:grpSpPr>
              <a:xfrm>
                <a:off x="4765123" y="3881377"/>
                <a:ext cx="1597287" cy="1208297"/>
                <a:chOff x="5579857" y="4020927"/>
                <a:chExt cx="3500466" cy="2647986"/>
              </a:xfrm>
            </p:grpSpPr>
            <p:pic>
              <p:nvPicPr>
                <p:cNvPr id="51" name="Google Shape;387;p21" descr="잔디, 실외, 자동차, 트럭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FE021259-650B-4280-9970-C3687CEA35D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6">
                  <a:alphaModFix/>
                </a:blip>
                <a:srcRect/>
                <a:stretch/>
              </p:blipFill>
              <p:spPr>
                <a:xfrm>
                  <a:off x="5579857" y="4035983"/>
                  <a:ext cx="1774284" cy="12425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" name="Google Shape;388;p21" descr="실외, 대지, 도로, 자동차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7F39CCD7-94B7-4AAC-B8DA-FC0507B05CC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7">
                  <a:alphaModFix/>
                </a:blip>
                <a:srcRect/>
                <a:stretch/>
              </p:blipFill>
              <p:spPr>
                <a:xfrm>
                  <a:off x="7382335" y="4020927"/>
                  <a:ext cx="1697988" cy="12556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" name="Google Shape;389;p21" descr="자동차, 실외, 나무, 도로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38727B6D-9A7A-44C8-AD88-DADFB4DADC7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5643141" y="5297350"/>
                  <a:ext cx="1711000" cy="1371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" name="Google Shape;390;p21" descr="자동차, 실외, 빨간색, 건물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F1C91C4F-8BE5-4769-BEA7-EB3AFDC2E75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8">
                  <a:alphaModFix/>
                </a:blip>
                <a:srcRect/>
                <a:stretch/>
              </p:blipFill>
              <p:spPr>
                <a:xfrm>
                  <a:off x="7387940" y="5291400"/>
                  <a:ext cx="1692380" cy="13775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7" name="Google Shape;391;p21">
              <a:extLst>
                <a:ext uri="{FF2B5EF4-FFF2-40B4-BE49-F238E27FC236}">
                  <a16:creationId xmlns:a16="http://schemas.microsoft.com/office/drawing/2014/main" id="{F517D673-BA64-4492-9D41-4D9831E58377}"/>
                </a:ext>
              </a:extLst>
            </p:cNvPr>
            <p:cNvSpPr txBox="1"/>
            <p:nvPr/>
          </p:nvSpPr>
          <p:spPr>
            <a:xfrm>
              <a:off x="6253727" y="3748202"/>
              <a:ext cx="15558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Accuracy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7</a:t>
              </a:r>
              <a:r>
                <a:rPr lang="en-US" alt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% </a:t>
              </a:r>
              <a:endParaRPr dirty="0"/>
            </a:p>
          </p:txBody>
        </p:sp>
      </p:grpSp>
      <p:sp>
        <p:nvSpPr>
          <p:cNvPr id="64" name="Google Shape;416;p22">
            <a:extLst>
              <a:ext uri="{FF2B5EF4-FFF2-40B4-BE49-F238E27FC236}">
                <a16:creationId xmlns:a16="http://schemas.microsoft.com/office/drawing/2014/main" id="{A4D48D1C-7F1E-4C82-9EBC-E6F92CF2EB70}"/>
              </a:ext>
            </a:extLst>
          </p:cNvPr>
          <p:cNvSpPr/>
          <p:nvPr/>
        </p:nvSpPr>
        <p:spPr>
          <a:xfrm>
            <a:off x="929213" y="5908898"/>
            <a:ext cx="1200627" cy="6043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 Insurance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5" name="Google Shape;417;p22">
            <a:extLst>
              <a:ext uri="{FF2B5EF4-FFF2-40B4-BE49-F238E27FC236}">
                <a16:creationId xmlns:a16="http://schemas.microsoft.com/office/drawing/2014/main" id="{BF827115-C113-4517-9633-2BC933C06911}"/>
              </a:ext>
            </a:extLst>
          </p:cNvPr>
          <p:cNvSpPr/>
          <p:nvPr/>
        </p:nvSpPr>
        <p:spPr>
          <a:xfrm>
            <a:off x="6621077" y="5908898"/>
            <a:ext cx="1319419" cy="6043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Smart Display Apps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6" name="Google Shape;418;p22">
            <a:extLst>
              <a:ext uri="{FF2B5EF4-FFF2-40B4-BE49-F238E27FC236}">
                <a16:creationId xmlns:a16="http://schemas.microsoft.com/office/drawing/2014/main" id="{C05F43D1-A7B5-4F0B-8DEA-740C84A616E1}"/>
              </a:ext>
            </a:extLst>
          </p:cNvPr>
          <p:cNvSpPr/>
          <p:nvPr/>
        </p:nvSpPr>
        <p:spPr>
          <a:xfrm>
            <a:off x="5090513" y="5908898"/>
            <a:ext cx="1361055" cy="6043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Machine Vision Apps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7" name="Google Shape;419;p22">
            <a:extLst>
              <a:ext uri="{FF2B5EF4-FFF2-40B4-BE49-F238E27FC236}">
                <a16:creationId xmlns:a16="http://schemas.microsoft.com/office/drawing/2014/main" id="{D8AAF146-0A73-486E-8B8A-A2FB50BE19CD}"/>
              </a:ext>
            </a:extLst>
          </p:cNvPr>
          <p:cNvSpPr/>
          <p:nvPr/>
        </p:nvSpPr>
        <p:spPr>
          <a:xfrm>
            <a:off x="2299349" y="5908898"/>
            <a:ext cx="1200627" cy="6043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algun Gothic"/>
                <a:ea typeface="Malgun Gothic"/>
              </a:rPr>
              <a:t>Car Seller/Reseller</a:t>
            </a:r>
            <a:endParaRPr dirty="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sp>
        <p:nvSpPr>
          <p:cNvPr id="68" name="Google Shape;420;p22">
            <a:extLst>
              <a:ext uri="{FF2B5EF4-FFF2-40B4-BE49-F238E27FC236}">
                <a16:creationId xmlns:a16="http://schemas.microsoft.com/office/drawing/2014/main" id="{EDD3BC11-3069-4E43-B97D-0F527AED29DB}"/>
              </a:ext>
            </a:extLst>
          </p:cNvPr>
          <p:cNvSpPr/>
          <p:nvPr/>
        </p:nvSpPr>
        <p:spPr>
          <a:xfrm>
            <a:off x="3669485" y="5908898"/>
            <a:ext cx="1251519" cy="6043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Alarm Events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8C4670D-4712-4FF0-AC6F-A111402FC35B}"/>
              </a:ext>
            </a:extLst>
          </p:cNvPr>
          <p:cNvSpPr/>
          <p:nvPr/>
        </p:nvSpPr>
        <p:spPr>
          <a:xfrm>
            <a:off x="589086" y="5829596"/>
            <a:ext cx="7806511" cy="7784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46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"/>
          <p:cNvSpPr txBox="1"/>
          <p:nvPr/>
        </p:nvSpPr>
        <p:spPr>
          <a:xfrm>
            <a:off x="2604636" y="4982519"/>
            <a:ext cx="2452525" cy="48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Descriptive texts from an image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ko-KR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Demo on the Kakao Plus Friend</a:t>
            </a:r>
            <a:r>
              <a:rPr lang="ko-KR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1010289" y="1611256"/>
            <a:ext cx="726241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Extraction and description of linguistic information from image data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3575712" y="2409489"/>
            <a:ext cx="1762482" cy="46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Matching image parts with texts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Presented at </a:t>
            </a:r>
            <a:r>
              <a:rPr lang="ko-KR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NIPS 2018</a:t>
            </a:r>
            <a:r>
              <a:rPr lang="en-US" altLang="ko-KR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Conference</a:t>
            </a:r>
            <a:r>
              <a:rPr lang="ko-KR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22"/>
          <p:cNvSpPr/>
          <p:nvPr/>
        </p:nvSpPr>
        <p:spPr>
          <a:xfrm>
            <a:off x="929213" y="5908898"/>
            <a:ext cx="1200627" cy="6043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Language Education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17" name="Google Shape;417;p22"/>
          <p:cNvSpPr/>
          <p:nvPr/>
        </p:nvSpPr>
        <p:spPr>
          <a:xfrm>
            <a:off x="6621077" y="5908898"/>
            <a:ext cx="1419837" cy="6043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Smart Display Apps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18" name="Google Shape;418;p22"/>
          <p:cNvSpPr/>
          <p:nvPr/>
        </p:nvSpPr>
        <p:spPr>
          <a:xfrm>
            <a:off x="5078836" y="5908898"/>
            <a:ext cx="1317359" cy="6043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CCTV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Analysis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19" name="Google Shape;419;p22"/>
          <p:cNvSpPr/>
          <p:nvPr/>
        </p:nvSpPr>
        <p:spPr>
          <a:xfrm>
            <a:off x="2354721" y="5908898"/>
            <a:ext cx="1200627" cy="6043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algun Gothic"/>
                <a:ea typeface="Malgun Gothic"/>
              </a:rPr>
              <a:t>Tagging for SNS posts</a:t>
            </a:r>
            <a:endParaRPr dirty="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sp>
        <p:nvSpPr>
          <p:cNvPr id="420" name="Google Shape;420;p22"/>
          <p:cNvSpPr/>
          <p:nvPr/>
        </p:nvSpPr>
        <p:spPr>
          <a:xfrm>
            <a:off x="3780229" y="5908898"/>
            <a:ext cx="1073726" cy="6043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Search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9" name="Google Shape;191;p16" descr="화면 캡처">
            <a:extLst>
              <a:ext uri="{FF2B5EF4-FFF2-40B4-BE49-F238E27FC236}">
                <a16:creationId xmlns:a16="http://schemas.microsoft.com/office/drawing/2014/main" id="{F08429F0-6B45-644A-8E74-DB74134A7F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854" y="258453"/>
            <a:ext cx="1900218" cy="5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97;p17">
            <a:extLst>
              <a:ext uri="{FF2B5EF4-FFF2-40B4-BE49-F238E27FC236}">
                <a16:creationId xmlns:a16="http://schemas.microsoft.com/office/drawing/2014/main" id="{7E07B3D3-A4B4-9043-A5A4-BFA383E6AC33}"/>
              </a:ext>
            </a:extLst>
          </p:cNvPr>
          <p:cNvSpPr/>
          <p:nvPr/>
        </p:nvSpPr>
        <p:spPr>
          <a:xfrm>
            <a:off x="413941" y="901467"/>
            <a:ext cx="5870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1950"/>
            </a:pPr>
            <a:r>
              <a:rPr lang="en-AU" altLang="ko-KR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Labeling &amp; Description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A4D9AF4-D3C7-284D-8A5E-E70603C5916B}"/>
              </a:ext>
            </a:extLst>
          </p:cNvPr>
          <p:cNvSpPr/>
          <p:nvPr/>
        </p:nvSpPr>
        <p:spPr>
          <a:xfrm rot="10800000">
            <a:off x="2716899" y="4805393"/>
            <a:ext cx="316074" cy="142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022F233-AA9F-474B-9D96-920AB5113FC1}"/>
              </a:ext>
            </a:extLst>
          </p:cNvPr>
          <p:cNvSpPr/>
          <p:nvPr/>
        </p:nvSpPr>
        <p:spPr>
          <a:xfrm>
            <a:off x="4922593" y="3160383"/>
            <a:ext cx="316074" cy="142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Google Shape;422;p22">
            <a:extLst>
              <a:ext uri="{FF2B5EF4-FFF2-40B4-BE49-F238E27FC236}">
                <a16:creationId xmlns:a16="http://schemas.microsoft.com/office/drawing/2014/main" id="{587DE1B5-E9C5-7F44-8E9F-7F0F35D9FB4E}"/>
              </a:ext>
            </a:extLst>
          </p:cNvPr>
          <p:cNvSpPr txBox="1"/>
          <p:nvPr/>
        </p:nvSpPr>
        <p:spPr>
          <a:xfrm>
            <a:off x="8460647" y="6356351"/>
            <a:ext cx="4306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E8A332-5B91-4D83-A33C-EE1B09B25264}"/>
              </a:ext>
            </a:extLst>
          </p:cNvPr>
          <p:cNvSpPr/>
          <p:nvPr/>
        </p:nvSpPr>
        <p:spPr>
          <a:xfrm>
            <a:off x="589086" y="5829596"/>
            <a:ext cx="7806511" cy="7784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6169337-EC91-4C64-A9B7-595AFCBB7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94"/>
          <a:stretch/>
        </p:blipFill>
        <p:spPr>
          <a:xfrm>
            <a:off x="486419" y="2349059"/>
            <a:ext cx="2162693" cy="3032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7F5233-E057-4DE3-93D3-027BE0AF1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513" y="2347780"/>
            <a:ext cx="2943752" cy="30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3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3"/>
          <p:cNvGrpSpPr/>
          <p:nvPr/>
        </p:nvGrpSpPr>
        <p:grpSpPr>
          <a:xfrm>
            <a:off x="3025743" y="5244677"/>
            <a:ext cx="1483209" cy="879910"/>
            <a:chOff x="6033180" y="1288389"/>
            <a:chExt cx="2992486" cy="1911639"/>
          </a:xfrm>
        </p:grpSpPr>
        <p:grpSp>
          <p:nvGrpSpPr>
            <p:cNvPr id="431" name="Google Shape;431;p23"/>
            <p:cNvGrpSpPr/>
            <p:nvPr/>
          </p:nvGrpSpPr>
          <p:grpSpPr>
            <a:xfrm>
              <a:off x="6033180" y="1288389"/>
              <a:ext cx="2992486" cy="1911639"/>
              <a:chOff x="4753020" y="1914915"/>
              <a:chExt cx="2992486" cy="1911639"/>
            </a:xfrm>
          </p:grpSpPr>
          <p:pic>
            <p:nvPicPr>
              <p:cNvPr id="432" name="Google Shape;432;p23" descr="Drawing Basic Shapes Coloring Page Netart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753020" y="1946723"/>
                <a:ext cx="1414376" cy="8250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Google Shape;433;p23" descr="Colors For Children Learning With Color Balls Kids Learni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278745" y="1914915"/>
                <a:ext cx="1466761" cy="8250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23" descr="Coloring Pages Of Jungle Animals Funycolori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395792" y="2836203"/>
                <a:ext cx="1232666" cy="9903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5" name="Google Shape;435;p23" descr="Motor Skills Preposition Game | Totschooling - Toddler and Preschool Educational Printable Activitie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29379" y="2211185"/>
              <a:ext cx="1237837" cy="9599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6" name="Google Shape;436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5825" y="2252006"/>
            <a:ext cx="3136746" cy="21453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23"/>
          <p:cNvGrpSpPr/>
          <p:nvPr/>
        </p:nvGrpSpPr>
        <p:grpSpPr>
          <a:xfrm>
            <a:off x="5822934" y="5757722"/>
            <a:ext cx="2115909" cy="466885"/>
            <a:chOff x="4712602" y="5251234"/>
            <a:chExt cx="4254422" cy="1096512"/>
          </a:xfrm>
        </p:grpSpPr>
        <p:pic>
          <p:nvPicPr>
            <p:cNvPr id="438" name="Google Shape;438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712602" y="5251234"/>
              <a:ext cx="992720" cy="973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23" descr="jibo에 대한 이미지 검색결과"/>
            <p:cNvPicPr preferRelativeResize="0"/>
            <p:nvPr/>
          </p:nvPicPr>
          <p:blipFill rotWithShape="1">
            <a:blip r:embed="rId9">
              <a:alphaModFix/>
            </a:blip>
            <a:srcRect l="10927" r="15743"/>
            <a:stretch/>
          </p:blipFill>
          <p:spPr>
            <a:xfrm>
              <a:off x="5730282" y="5251234"/>
              <a:ext cx="879997" cy="109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2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922043" y="5745037"/>
              <a:ext cx="486098" cy="33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23" descr="Samsung ES8000 &lt;strong&gt;Smart TV&lt;/strong&gt; Released and Priced in UK • GadgetyNews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485355" y="5328469"/>
              <a:ext cx="1481669" cy="833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23" descr="Image result for google home hub"/>
            <p:cNvPicPr preferRelativeResize="0"/>
            <p:nvPr/>
          </p:nvPicPr>
          <p:blipFill rotWithShape="1">
            <a:blip r:embed="rId12">
              <a:alphaModFix/>
            </a:blip>
            <a:srcRect l="14849"/>
            <a:stretch/>
          </p:blipFill>
          <p:spPr>
            <a:xfrm>
              <a:off x="6719981" y="5494883"/>
              <a:ext cx="725719" cy="5003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p23"/>
          <p:cNvSpPr txBox="1"/>
          <p:nvPr/>
        </p:nvSpPr>
        <p:spPr>
          <a:xfrm>
            <a:off x="902786" y="5251155"/>
            <a:ext cx="2194940" cy="77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12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Apps educate children on visual concepts such as color, shape, and location.</a:t>
            </a:r>
            <a:endParaRPr sz="1200" b="1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23"/>
          <p:cNvSpPr txBox="1"/>
          <p:nvPr/>
        </p:nvSpPr>
        <p:spPr>
          <a:xfrm>
            <a:off x="5178673" y="5111708"/>
            <a:ext cx="3236063" cy="44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12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Maximize usage effect by linking with various smart devices suitable for education target</a:t>
            </a:r>
            <a:endParaRPr sz="1200" dirty="0">
              <a:solidFill>
                <a:schemeClr val="tx1"/>
              </a:solidFill>
            </a:endParaRPr>
          </a:p>
        </p:txBody>
      </p:sp>
      <p:grpSp>
        <p:nvGrpSpPr>
          <p:cNvPr id="446" name="Google Shape;446;p23"/>
          <p:cNvGrpSpPr/>
          <p:nvPr/>
        </p:nvGrpSpPr>
        <p:grpSpPr>
          <a:xfrm>
            <a:off x="589086" y="2274959"/>
            <a:ext cx="2348917" cy="2339437"/>
            <a:chOff x="242646" y="1193099"/>
            <a:chExt cx="2627687" cy="2767579"/>
          </a:xfrm>
        </p:grpSpPr>
        <p:pic>
          <p:nvPicPr>
            <p:cNvPr id="447" name="Google Shape;447;p2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42646" y="1193099"/>
              <a:ext cx="2627687" cy="43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2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42646" y="1627878"/>
              <a:ext cx="2627687" cy="233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23"/>
          <p:cNvSpPr txBox="1"/>
          <p:nvPr/>
        </p:nvSpPr>
        <p:spPr>
          <a:xfrm>
            <a:off x="2964237" y="4242475"/>
            <a:ext cx="26188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Single Q&amp;A Example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Demo on the Kakao Plus Friend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23"/>
          <p:cNvSpPr txBox="1"/>
          <p:nvPr/>
        </p:nvSpPr>
        <p:spPr>
          <a:xfrm>
            <a:off x="3256908" y="2268930"/>
            <a:ext cx="2348917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Multiple Q&amp;A’s Example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 Questions game on an image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/>
          </a:p>
          <a:p>
            <a:pPr lvl="0" algn="r"/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(http://bit.ly/visual20qna)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23"/>
          <p:cNvSpPr txBox="1"/>
          <p:nvPr/>
        </p:nvSpPr>
        <p:spPr>
          <a:xfrm>
            <a:off x="8460647" y="6356351"/>
            <a:ext cx="4306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Google Shape;191;p16" descr="화면 캡처">
            <a:extLst>
              <a:ext uri="{FF2B5EF4-FFF2-40B4-BE49-F238E27FC236}">
                <a16:creationId xmlns:a16="http://schemas.microsoft.com/office/drawing/2014/main" id="{95C02410-4C43-A341-BED9-EF855B09ABDC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43854" y="258453"/>
            <a:ext cx="1900218" cy="5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97;p17">
            <a:extLst>
              <a:ext uri="{FF2B5EF4-FFF2-40B4-BE49-F238E27FC236}">
                <a16:creationId xmlns:a16="http://schemas.microsoft.com/office/drawing/2014/main" id="{152CB8DF-DA48-FB4A-831D-6479FE90E328}"/>
              </a:ext>
            </a:extLst>
          </p:cNvPr>
          <p:cNvSpPr/>
          <p:nvPr/>
        </p:nvSpPr>
        <p:spPr>
          <a:xfrm>
            <a:off x="413941" y="901467"/>
            <a:ext cx="5191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1950"/>
            </a:pPr>
            <a:r>
              <a:rPr lang="en-AU" altLang="ko-KR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Visual Question Answering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0715BDC-55E3-FB4E-BD2B-669FEFE17B6F}"/>
              </a:ext>
            </a:extLst>
          </p:cNvPr>
          <p:cNvSpPr/>
          <p:nvPr/>
        </p:nvSpPr>
        <p:spPr>
          <a:xfrm>
            <a:off x="5201262" y="2876322"/>
            <a:ext cx="316074" cy="142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8A4BB06-B4B5-2943-B8CE-ED7F1E32C783}"/>
              </a:ext>
            </a:extLst>
          </p:cNvPr>
          <p:cNvSpPr/>
          <p:nvPr/>
        </p:nvSpPr>
        <p:spPr>
          <a:xfrm rot="10800000">
            <a:off x="3046736" y="4048919"/>
            <a:ext cx="316074" cy="142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1B75EC32-7FDD-436F-95FA-570A2244AC18}"/>
              </a:ext>
            </a:extLst>
          </p:cNvPr>
          <p:cNvSpPr txBox="1"/>
          <p:nvPr/>
        </p:nvSpPr>
        <p:spPr>
          <a:xfrm>
            <a:off x="1034142" y="1523317"/>
            <a:ext cx="7323882" cy="42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altLang="ko-KR" sz="1600" dirty="0">
                <a:solidFill>
                  <a:schemeClr val="tx1"/>
                </a:solidFill>
                <a:sym typeface="Malgun Gothic"/>
              </a:rPr>
              <a:t>Answering short-answer questions about the contents of the picture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230E73-2EDE-453D-9712-DDC0435661EB}"/>
              </a:ext>
            </a:extLst>
          </p:cNvPr>
          <p:cNvSpPr/>
          <p:nvPr/>
        </p:nvSpPr>
        <p:spPr>
          <a:xfrm>
            <a:off x="589086" y="4967146"/>
            <a:ext cx="8086907" cy="13784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0C97CE4-959D-4E15-ACD7-837099C92AFA}"/>
              </a:ext>
            </a:extLst>
          </p:cNvPr>
          <p:cNvSpPr/>
          <p:nvPr/>
        </p:nvSpPr>
        <p:spPr>
          <a:xfrm>
            <a:off x="1968499" y="3885899"/>
            <a:ext cx="876301" cy="200025"/>
          </a:xfrm>
          <a:prstGeom prst="roundRect">
            <a:avLst>
              <a:gd name="adj" fmla="val 0"/>
            </a:avLst>
          </a:prstGeom>
          <a:solidFill>
            <a:srgbClr val="F3D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man wearing? </a:t>
            </a:r>
            <a:endParaRPr lang="ko-KR" altLang="en-US" sz="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904198D-54DC-480E-B2EB-C87D4829DE8A}"/>
              </a:ext>
            </a:extLst>
          </p:cNvPr>
          <p:cNvSpPr/>
          <p:nvPr/>
        </p:nvSpPr>
        <p:spPr>
          <a:xfrm>
            <a:off x="892951" y="4413842"/>
            <a:ext cx="1227949" cy="15028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man is wearing a blue jacket.</a:t>
            </a:r>
            <a:endParaRPr lang="ko-KR" altLang="en-US" sz="6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4"/>
          <p:cNvSpPr txBox="1"/>
          <p:nvPr/>
        </p:nvSpPr>
        <p:spPr>
          <a:xfrm>
            <a:off x="1007711" y="1346352"/>
            <a:ext cx="682822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41450" rIns="82925" bIns="41450" anchor="t" anchorCtr="0">
            <a:noAutofit/>
          </a:bodyPr>
          <a:lstStyle/>
          <a:p>
            <a:pPr lvl="0"/>
            <a:r>
              <a:rPr lang="en-US" altLang="ko-KR" sz="1600" dirty="0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Writing a story for a series of images</a:t>
            </a:r>
            <a:endParaRPr lang="ko-KR" altLang="en-US" sz="1600" dirty="0">
              <a:solidFill>
                <a:schemeClr val="dk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Google Shape;191;p16" descr="화면 캡처">
            <a:extLst>
              <a:ext uri="{FF2B5EF4-FFF2-40B4-BE49-F238E27FC236}">
                <a16:creationId xmlns:a16="http://schemas.microsoft.com/office/drawing/2014/main" id="{B6B3A554-6E77-F44A-BE6E-83F54070B4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854" y="258453"/>
            <a:ext cx="1900218" cy="5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97;p17">
            <a:extLst>
              <a:ext uri="{FF2B5EF4-FFF2-40B4-BE49-F238E27FC236}">
                <a16:creationId xmlns:a16="http://schemas.microsoft.com/office/drawing/2014/main" id="{920A6C35-8BED-724B-BD2D-C808F4B2CAD0}"/>
              </a:ext>
            </a:extLst>
          </p:cNvPr>
          <p:cNvSpPr/>
          <p:nvPr/>
        </p:nvSpPr>
        <p:spPr>
          <a:xfrm>
            <a:off x="413941" y="901467"/>
            <a:ext cx="37465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1950"/>
            </a:pPr>
            <a:r>
              <a:rPr lang="en-AU" altLang="ko-KR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Visual Storytelling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1AFEE4-2A0B-B543-AB0E-AA5285DBAAA5}"/>
              </a:ext>
            </a:extLst>
          </p:cNvPr>
          <p:cNvSpPr/>
          <p:nvPr/>
        </p:nvSpPr>
        <p:spPr>
          <a:xfrm>
            <a:off x="1007709" y="1719411"/>
            <a:ext cx="7965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Identifying and expressing story elements such as characters, subjects, and events in images</a:t>
            </a:r>
            <a:endParaRPr lang="ko-KR" altLang="en-US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Supporting tool for digital storytelling with images</a:t>
            </a:r>
          </a:p>
        </p:txBody>
      </p:sp>
      <p:sp>
        <p:nvSpPr>
          <p:cNvPr id="24" name="Google Shape;422;p22">
            <a:extLst>
              <a:ext uri="{FF2B5EF4-FFF2-40B4-BE49-F238E27FC236}">
                <a16:creationId xmlns:a16="http://schemas.microsoft.com/office/drawing/2014/main" id="{FD34509B-F9DA-1841-9734-08CC2AA6D176}"/>
              </a:ext>
            </a:extLst>
          </p:cNvPr>
          <p:cNvSpPr txBox="1"/>
          <p:nvPr/>
        </p:nvSpPr>
        <p:spPr>
          <a:xfrm>
            <a:off x="8460647" y="6356351"/>
            <a:ext cx="4306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5958781" y="5761571"/>
            <a:ext cx="228226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Album Storyteller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algn="ctr"/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http://bit.ly/albumstoryteller</a:t>
            </a:r>
            <a:r>
              <a:rPr lang="en-US" altLang="ko-KR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algn="ctr"/>
            <a:endParaRPr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215D37-6833-42AC-874D-5942B59D8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11" y="2469446"/>
            <a:ext cx="2051906" cy="3292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DF9C1C-193D-4522-8425-E0C5623D6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225" y="2496084"/>
            <a:ext cx="4466698" cy="3509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678"/>
                    </a14:imgEffect>
                    <a14:imgEffect>
                      <a14:saturation sat="176000"/>
                    </a14:imgEffect>
                    <a14:imgEffect>
                      <a14:brightnessContrast bright="3000" contrast="29000"/>
                    </a14:imgEffect>
                  </a14:imgLayer>
                </a14:imgProps>
              </a:ext>
            </a:extLst>
          </a:blip>
          <a:srcRect l="18811" r="23181" b="-1"/>
          <a:stretch/>
        </p:blipFill>
        <p:spPr>
          <a:xfrm>
            <a:off x="16137" y="597037"/>
            <a:ext cx="4307776" cy="4957158"/>
          </a:xfrm>
          <a:custGeom>
            <a:avLst/>
            <a:gdLst/>
            <a:ahLst/>
            <a:cxnLst/>
            <a:rect l="l" t="t" r="r" b="b"/>
            <a:pathLst>
              <a:path w="5298683" h="6097438" extrusionOk="0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91" name="Google Shape;491;p25"/>
          <p:cNvSpPr txBox="1"/>
          <p:nvPr/>
        </p:nvSpPr>
        <p:spPr>
          <a:xfrm>
            <a:off x="4395212" y="3059177"/>
            <a:ext cx="4927376" cy="93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accent1"/>
              </a:buClr>
              <a:buSzPts val="2400"/>
            </a:pPr>
            <a:r>
              <a:rPr lang="en-US" altLang="ko-KR" sz="20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Prepare Successful AI Business </a:t>
            </a:r>
          </a:p>
          <a:p>
            <a:pPr lvl="0">
              <a:buClr>
                <a:schemeClr val="accent1"/>
              </a:buClr>
              <a:buSzPts val="2400"/>
            </a:pPr>
            <a:r>
              <a:rPr lang="en-US" altLang="ko-KR" sz="20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Surromind Robotics</a:t>
            </a:r>
            <a:endParaRPr lang="en-AU" altLang="ko-KR" sz="2000" b="1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2" name="Google Shape;492;p25"/>
          <p:cNvCxnSpPr>
            <a:cxnSpLocks/>
          </p:cNvCxnSpPr>
          <p:nvPr/>
        </p:nvCxnSpPr>
        <p:spPr>
          <a:xfrm>
            <a:off x="4603386" y="3935345"/>
            <a:ext cx="420002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6233FFC6-EB62-F04C-9B96-50BC13BD40A1}"/>
              </a:ext>
            </a:extLst>
          </p:cNvPr>
          <p:cNvGrpSpPr/>
          <p:nvPr/>
        </p:nvGrpSpPr>
        <p:grpSpPr>
          <a:xfrm>
            <a:off x="-937736" y="4673452"/>
            <a:ext cx="11246768" cy="2024804"/>
            <a:chOff x="-507147" y="4586133"/>
            <a:chExt cx="10762675" cy="2024804"/>
          </a:xfrm>
        </p:grpSpPr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7EC6D45-493B-E345-8EBD-E24A4F59867F}"/>
                </a:ext>
              </a:extLst>
            </p:cNvPr>
            <p:cNvSpPr/>
            <p:nvPr/>
          </p:nvSpPr>
          <p:spPr>
            <a:xfrm flipV="1">
              <a:off x="-507147" y="4586134"/>
              <a:ext cx="5638708" cy="2024803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D23C8B89-E5E8-B44C-9145-2C9398747E4A}"/>
                </a:ext>
              </a:extLst>
            </p:cNvPr>
            <p:cNvSpPr/>
            <p:nvPr/>
          </p:nvSpPr>
          <p:spPr>
            <a:xfrm flipV="1">
              <a:off x="4763546" y="4586133"/>
              <a:ext cx="5491982" cy="2019106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654AEF-714F-214B-8DA6-ABEA0FEEB08D}"/>
                </a:ext>
              </a:extLst>
            </p:cNvPr>
            <p:cNvGrpSpPr/>
            <p:nvPr/>
          </p:nvGrpSpPr>
          <p:grpSpPr>
            <a:xfrm>
              <a:off x="919223" y="4967950"/>
              <a:ext cx="4668099" cy="1068622"/>
              <a:chOff x="212617" y="4998788"/>
              <a:chExt cx="4668099" cy="1068622"/>
            </a:xfrm>
          </p:grpSpPr>
          <p:sp>
            <p:nvSpPr>
              <p:cNvPr id="493" name="Google Shape;493;p25"/>
              <p:cNvSpPr/>
              <p:nvPr/>
            </p:nvSpPr>
            <p:spPr>
              <a:xfrm>
                <a:off x="407293" y="5072168"/>
                <a:ext cx="34022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EXPERIENCE IN VARIOUS AI PROJECTS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212617" y="5698078"/>
                <a:ext cx="46680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b="1" dirty="0">
                    <a:solidFill>
                      <a:schemeClr val="tx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PREPARED BUSINESS PARTNER 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b="1" dirty="0">
                    <a:solidFill>
                      <a:schemeClr val="tx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OF ARTIFICIAL INTELLIGENCE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7" name="Google Shape;497;p25"/>
              <p:cNvSpPr/>
              <p:nvPr/>
            </p:nvSpPr>
            <p:spPr>
              <a:xfrm>
                <a:off x="408784" y="4998788"/>
                <a:ext cx="3079838" cy="1006356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8" name="Google Shape;498;p25"/>
            <p:cNvSpPr/>
            <p:nvPr/>
          </p:nvSpPr>
          <p:spPr>
            <a:xfrm>
              <a:off x="5241185" y="5667240"/>
              <a:ext cx="33442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AI SOLUTION FOR IMAGE BIG DATA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4978371" y="5041330"/>
              <a:ext cx="4029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altLang="ko-KR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AI TECHNOLOGY EXPERTS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5320930" y="5018873"/>
              <a:ext cx="3390664" cy="1142911"/>
            </a:xfrm>
            <a:prstGeom prst="roundRect">
              <a:avLst>
                <a:gd name="adj" fmla="val 107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2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6322312" y="5434417"/>
              <a:ext cx="3095899" cy="983422"/>
            </a:xfrm>
            <a:prstGeom prst="roundRect">
              <a:avLst>
                <a:gd name="adj" fmla="val 11924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2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" name="Google Shape;191;p16" descr="화면 캡처">
            <a:extLst>
              <a:ext uri="{FF2B5EF4-FFF2-40B4-BE49-F238E27FC236}">
                <a16:creationId xmlns:a16="http://schemas.microsoft.com/office/drawing/2014/main" id="{A5553D99-F604-4D46-B45E-033BB019F1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854" y="258453"/>
            <a:ext cx="1900218" cy="50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725</Words>
  <Application>Microsoft Office PowerPoint</Application>
  <PresentationFormat>화면 슬라이드 쇼(4:3)</PresentationFormat>
  <Paragraphs>130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Arial</vt:lpstr>
      <vt:lpstr>Nanum Gothic</vt:lpstr>
      <vt:lpstr>맑은 고딕</vt:lpstr>
      <vt:lpstr>Times New Roman</vt:lpstr>
      <vt:lpstr>나눔고딕 ExtraBold</vt:lpstr>
      <vt:lpstr>NanumGothic ExtraBold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병희 김</cp:lastModifiedBy>
  <cp:revision>438</cp:revision>
  <dcterms:modified xsi:type="dcterms:W3CDTF">2019-03-21T09:30:17Z</dcterms:modified>
</cp:coreProperties>
</file>